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16" r:id="rId1"/>
    <p:sldMasterId id="2147484451" r:id="rId2"/>
    <p:sldMasterId id="2147484463" r:id="rId3"/>
    <p:sldMasterId id="2147484475" r:id="rId4"/>
  </p:sldMasterIdLst>
  <p:notesMasterIdLst>
    <p:notesMasterId r:id="rId49"/>
  </p:notesMasterIdLst>
  <p:handoutMasterIdLst>
    <p:handoutMasterId r:id="rId50"/>
  </p:handoutMasterIdLst>
  <p:sldIdLst>
    <p:sldId id="364" r:id="rId5"/>
    <p:sldId id="320" r:id="rId6"/>
    <p:sldId id="365" r:id="rId7"/>
    <p:sldId id="366" r:id="rId8"/>
    <p:sldId id="346" r:id="rId9"/>
    <p:sldId id="332" r:id="rId10"/>
    <p:sldId id="327" r:id="rId11"/>
    <p:sldId id="304" r:id="rId12"/>
    <p:sldId id="358" r:id="rId13"/>
    <p:sldId id="357" r:id="rId14"/>
    <p:sldId id="367" r:id="rId15"/>
    <p:sldId id="379" r:id="rId16"/>
    <p:sldId id="381" r:id="rId17"/>
    <p:sldId id="382" r:id="rId18"/>
    <p:sldId id="383" r:id="rId19"/>
    <p:sldId id="384" r:id="rId20"/>
    <p:sldId id="385" r:id="rId21"/>
    <p:sldId id="386" r:id="rId22"/>
    <p:sldId id="387" r:id="rId23"/>
    <p:sldId id="388" r:id="rId24"/>
    <p:sldId id="389" r:id="rId25"/>
    <p:sldId id="390" r:id="rId26"/>
    <p:sldId id="391" r:id="rId27"/>
    <p:sldId id="392" r:id="rId28"/>
    <p:sldId id="393" r:id="rId29"/>
    <p:sldId id="394" r:id="rId30"/>
    <p:sldId id="395" r:id="rId31"/>
    <p:sldId id="396" r:id="rId32"/>
    <p:sldId id="397" r:id="rId33"/>
    <p:sldId id="370" r:id="rId34"/>
    <p:sldId id="371" r:id="rId35"/>
    <p:sldId id="372" r:id="rId36"/>
    <p:sldId id="373" r:id="rId37"/>
    <p:sldId id="374" r:id="rId38"/>
    <p:sldId id="375" r:id="rId39"/>
    <p:sldId id="376" r:id="rId40"/>
    <p:sldId id="377" r:id="rId41"/>
    <p:sldId id="378" r:id="rId42"/>
    <p:sldId id="356" r:id="rId43"/>
    <p:sldId id="337" r:id="rId44"/>
    <p:sldId id="363" r:id="rId45"/>
    <p:sldId id="345" r:id="rId46"/>
    <p:sldId id="359" r:id="rId47"/>
    <p:sldId id="360" r:id="rId48"/>
  </p:sldIdLst>
  <p:sldSz cx="9144000" cy="6858000" type="screen4x3"/>
  <p:notesSz cx="6858000" cy="9926638"/>
  <p:defaultTextStyle>
    <a:defPPr>
      <a:defRPr lang="fr-FR"/>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00"/>
    <a:srgbClr val="CC006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5" autoAdjust="0"/>
    <p:restoredTop sz="97939" autoAdjust="0"/>
  </p:normalViewPr>
  <p:slideViewPr>
    <p:cSldViewPr>
      <p:cViewPr>
        <p:scale>
          <a:sx n="80" d="100"/>
          <a:sy n="80" d="100"/>
        </p:scale>
        <p:origin x="-1832" y="-36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96332"/>
          </a:xfrm>
          <a:prstGeom prst="rect">
            <a:avLst/>
          </a:prstGeom>
        </p:spPr>
        <p:txBody>
          <a:bodyPr vert="horz" lIns="91440" tIns="45720" rIns="91440" bIns="45720" rtlCol="0"/>
          <a:lstStyle>
            <a:lvl1pPr algn="r">
              <a:defRPr sz="1200"/>
            </a:lvl1pPr>
          </a:lstStyle>
          <a:p>
            <a:fld id="{82A17914-CF51-46C3-AADB-18B545DDF0BA}" type="datetimeFigureOut">
              <a:rPr lang="fr-FR" smtClean="0"/>
              <a:t>05/02/2015</a:t>
            </a:fld>
            <a:endParaRPr lang="fr-FR"/>
          </a:p>
        </p:txBody>
      </p:sp>
      <p:sp>
        <p:nvSpPr>
          <p:cNvPr id="4" name="Espace réservé du pied de page 3"/>
          <p:cNvSpPr>
            <a:spLocks noGrp="1"/>
          </p:cNvSpPr>
          <p:nvPr>
            <p:ph type="ftr" sz="quarter" idx="2"/>
          </p:nvPr>
        </p:nvSpPr>
        <p:spPr>
          <a:xfrm>
            <a:off x="0" y="9428583"/>
            <a:ext cx="2971800"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9428583"/>
            <a:ext cx="2971800" cy="496332"/>
          </a:xfrm>
          <a:prstGeom prst="rect">
            <a:avLst/>
          </a:prstGeom>
        </p:spPr>
        <p:txBody>
          <a:bodyPr vert="horz" lIns="91440" tIns="45720" rIns="91440" bIns="45720" rtlCol="0" anchor="b"/>
          <a:lstStyle>
            <a:lvl1pPr algn="r">
              <a:defRPr sz="1200"/>
            </a:lvl1pPr>
          </a:lstStyle>
          <a:p>
            <a:fld id="{88B9DEBE-E134-4E4F-AD2D-673052A4445B}" type="slidenum">
              <a:rPr lang="fr-FR" smtClean="0"/>
              <a:t>‹#›</a:t>
            </a:fld>
            <a:endParaRPr lang="fr-FR"/>
          </a:p>
        </p:txBody>
      </p:sp>
    </p:spTree>
    <p:extLst>
      <p:ext uri="{BB962C8B-B14F-4D97-AF65-F5344CB8AC3E}">
        <p14:creationId xmlns:p14="http://schemas.microsoft.com/office/powerpoint/2010/main" val="475435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96332"/>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fr-FR"/>
          </a:p>
        </p:txBody>
      </p:sp>
      <p:sp>
        <p:nvSpPr>
          <p:cNvPr id="3" name="Espace réservé de la date 2"/>
          <p:cNvSpPr>
            <a:spLocks noGrp="1"/>
          </p:cNvSpPr>
          <p:nvPr>
            <p:ph type="dt" idx="1"/>
          </p:nvPr>
        </p:nvSpPr>
        <p:spPr>
          <a:xfrm>
            <a:off x="3884613" y="0"/>
            <a:ext cx="2971800" cy="496332"/>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638E85A5-6B4A-41CA-BAE1-664CBCD77676}" type="datetimeFigureOut">
              <a:rPr lang="fr-FR"/>
              <a:pPr>
                <a:defRPr/>
              </a:pPr>
              <a:t>05/02/2015</a:t>
            </a:fld>
            <a:endParaRPr lang="fr-FR"/>
          </a:p>
        </p:txBody>
      </p:sp>
      <p:sp>
        <p:nvSpPr>
          <p:cNvPr id="4" name="Espace réservé de l'image des diapositives 3"/>
          <p:cNvSpPr>
            <a:spLocks noGrp="1" noRot="1" noChangeAspect="1"/>
          </p:cNvSpPr>
          <p:nvPr>
            <p:ph type="sldImg" idx="2"/>
          </p:nvPr>
        </p:nvSpPr>
        <p:spPr>
          <a:xfrm>
            <a:off x="947738" y="744538"/>
            <a:ext cx="4962525" cy="3722687"/>
          </a:xfrm>
          <a:prstGeom prst="rect">
            <a:avLst/>
          </a:prstGeom>
          <a:noFill/>
          <a:ln w="12700">
            <a:solidFill>
              <a:prstClr val="black"/>
            </a:solidFill>
          </a:ln>
        </p:spPr>
        <p:txBody>
          <a:bodyPr vert="horz" lIns="91440" tIns="45720" rIns="91440" bIns="45720" rtlCol="0" anchor="ctr"/>
          <a:lstStyle/>
          <a:p>
            <a:pPr lvl="0"/>
            <a:endParaRPr lang="fr-FR" noProof="0" smtClean="0"/>
          </a:p>
        </p:txBody>
      </p:sp>
      <p:sp>
        <p:nvSpPr>
          <p:cNvPr id="5" name="Espace réservé des commentaires 4"/>
          <p:cNvSpPr>
            <a:spLocks noGrp="1"/>
          </p:cNvSpPr>
          <p:nvPr>
            <p:ph type="body" sz="quarter" idx="3"/>
          </p:nvPr>
        </p:nvSpPr>
        <p:spPr>
          <a:xfrm>
            <a:off x="685800" y="4715153"/>
            <a:ext cx="5486400" cy="4466987"/>
          </a:xfrm>
          <a:prstGeom prst="rect">
            <a:avLst/>
          </a:prstGeom>
        </p:spPr>
        <p:txBody>
          <a:bodyPr vert="horz" lIns="91440" tIns="45720" rIns="91440" bIns="45720" rtlCol="0"/>
          <a:lstStyle/>
          <a:p>
            <a:pPr lvl="0"/>
            <a:r>
              <a:rPr lang="fr-FR" noProof="0" smtClean="0"/>
              <a:t>Modifiez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6" name="Espace réservé du pied de page 5"/>
          <p:cNvSpPr>
            <a:spLocks noGrp="1"/>
          </p:cNvSpPr>
          <p:nvPr>
            <p:ph type="ftr" sz="quarter" idx="4"/>
          </p:nvPr>
        </p:nvSpPr>
        <p:spPr>
          <a:xfrm>
            <a:off x="0" y="9428583"/>
            <a:ext cx="2971800" cy="49633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9428583"/>
            <a:ext cx="2971800" cy="496332"/>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E56FBFA-F1F8-4F35-958A-51EA7B121917}" type="slidenum">
              <a:rPr lang="fr-FR"/>
              <a:pPr>
                <a:defRPr/>
              </a:pPr>
              <a:t>‹#›</a:t>
            </a:fld>
            <a:endParaRPr lang="fr-FR"/>
          </a:p>
        </p:txBody>
      </p:sp>
    </p:spTree>
    <p:extLst>
      <p:ext uri="{BB962C8B-B14F-4D97-AF65-F5344CB8AC3E}">
        <p14:creationId xmlns:p14="http://schemas.microsoft.com/office/powerpoint/2010/main" val="26790914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fr-FR"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5DEAF75-5217-104F-9930-D0DF88DEB12C}" type="slidenum">
              <a:rPr lang="fr-FR" smtClean="0">
                <a:solidFill>
                  <a:prstClr val="black"/>
                </a:solidFill>
                <a:latin typeface="Calibri"/>
              </a:rPr>
              <a:pPr/>
              <a:t>36</a:t>
            </a:fld>
            <a:endParaRPr lang="fr-FR">
              <a:solidFill>
                <a:prstClr val="black"/>
              </a:solidFill>
              <a:latin typeface="Calibri"/>
            </a:endParaRPr>
          </a:p>
        </p:txBody>
      </p:sp>
    </p:spTree>
    <p:extLst>
      <p:ext uri="{BB962C8B-B14F-4D97-AF65-F5344CB8AC3E}">
        <p14:creationId xmlns:p14="http://schemas.microsoft.com/office/powerpoint/2010/main" val="3606345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5DEAF75-5217-104F-9930-D0DF88DEB12C}" type="slidenum">
              <a:rPr lang="fr-FR" smtClean="0">
                <a:solidFill>
                  <a:prstClr val="black"/>
                </a:solidFill>
                <a:latin typeface="Calibri"/>
              </a:rPr>
              <a:pPr/>
              <a:t>37</a:t>
            </a:fld>
            <a:endParaRPr lang="fr-FR">
              <a:solidFill>
                <a:prstClr val="black"/>
              </a:solidFill>
              <a:latin typeface="Calibri"/>
            </a:endParaRPr>
          </a:p>
        </p:txBody>
      </p:sp>
    </p:spTree>
    <p:extLst>
      <p:ext uri="{BB962C8B-B14F-4D97-AF65-F5344CB8AC3E}">
        <p14:creationId xmlns:p14="http://schemas.microsoft.com/office/powerpoint/2010/main" val="3606345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p:cNvSpPr>
            <a:spLocks noGrp="1" noRot="1" noChangeAspect="1" noTextEdit="1"/>
          </p:cNvSpPr>
          <p:nvPr>
            <p:ph type="sldImg"/>
          </p:nvPr>
        </p:nvSpPr>
        <p:spPr>
          <a:ln/>
        </p:spPr>
      </p:sp>
      <p:sp>
        <p:nvSpPr>
          <p:cNvPr id="13315" name="Espace réservé des commentaires 2"/>
          <p:cNvSpPr>
            <a:spLocks noGrp="1"/>
          </p:cNvSpPr>
          <p:nvPr>
            <p:ph type="body" idx="1"/>
          </p:nvPr>
        </p:nvSpPr>
        <p:spPr>
          <a:noFill/>
        </p:spPr>
        <p:txBody>
          <a:bodyPr/>
          <a:lstStyle/>
          <a:p>
            <a:endParaRPr lang="fr-FR" smtClean="0"/>
          </a:p>
        </p:txBody>
      </p:sp>
      <p:sp>
        <p:nvSpPr>
          <p:cNvPr id="13316" name="Espace réservé du numéro de diapositive 3"/>
          <p:cNvSpPr>
            <a:spLocks noGrp="1"/>
          </p:cNvSpPr>
          <p:nvPr>
            <p:ph type="sldNum" sz="quarter" idx="5"/>
          </p:nvPr>
        </p:nvSpPr>
        <p:spPr>
          <a:noFill/>
          <a:ln>
            <a:miter lim="800000"/>
            <a:headEnd/>
            <a:tailEnd/>
          </a:ln>
        </p:spPr>
        <p:txBody>
          <a:bodyPr/>
          <a:lstStyle/>
          <a:p>
            <a:pPr defTabSz="914400"/>
            <a:fld id="{E383D210-3AB5-49B5-ACC1-DB1C26B7D1C2}" type="slidenum">
              <a:rPr lang="fr-FR" smtClean="0"/>
              <a:pPr defTabSz="914400"/>
              <a:t>11</a:t>
            </a:fld>
            <a:endParaRPr lang="fr-F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p:cNvSpPr>
            <a:spLocks noGrp="1" noRot="1" noChangeAspect="1" noTextEdit="1"/>
          </p:cNvSpPr>
          <p:nvPr>
            <p:ph type="sldImg"/>
          </p:nvPr>
        </p:nvSpPr>
        <p:spPr>
          <a:ln/>
        </p:spPr>
      </p:sp>
      <p:sp>
        <p:nvSpPr>
          <p:cNvPr id="13315" name="Espace réservé des commentaires 2"/>
          <p:cNvSpPr>
            <a:spLocks noGrp="1"/>
          </p:cNvSpPr>
          <p:nvPr>
            <p:ph type="body" idx="1"/>
          </p:nvPr>
        </p:nvSpPr>
        <p:spPr>
          <a:noFill/>
        </p:spPr>
        <p:txBody>
          <a:bodyPr/>
          <a:lstStyle/>
          <a:p>
            <a:endParaRPr lang="fr-FR" smtClean="0"/>
          </a:p>
        </p:txBody>
      </p:sp>
      <p:sp>
        <p:nvSpPr>
          <p:cNvPr id="13316" name="Espace réservé du numéro de diapositive 3"/>
          <p:cNvSpPr>
            <a:spLocks noGrp="1"/>
          </p:cNvSpPr>
          <p:nvPr>
            <p:ph type="sldNum" sz="quarter" idx="5"/>
          </p:nvPr>
        </p:nvSpPr>
        <p:spPr>
          <a:noFill/>
          <a:ln>
            <a:miter lim="800000"/>
            <a:headEnd/>
            <a:tailEnd/>
          </a:ln>
        </p:spPr>
        <p:txBody>
          <a:bodyPr/>
          <a:lstStyle/>
          <a:p>
            <a:pPr defTabSz="914400"/>
            <a:fld id="{E383D210-3AB5-49B5-ACC1-DB1C26B7D1C2}" type="slidenum">
              <a:rPr lang="fr-FR" smtClean="0"/>
              <a:pPr defTabSz="914400"/>
              <a:t>25</a:t>
            </a:fld>
            <a:endParaRPr lang="fr-F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image des diapositives 1"/>
          <p:cNvSpPr>
            <a:spLocks noGrp="1" noRot="1" noChangeAspect="1" noTextEdit="1"/>
          </p:cNvSpPr>
          <p:nvPr>
            <p:ph type="sldImg"/>
          </p:nvPr>
        </p:nvSpPr>
        <p:spPr>
          <a:ln/>
        </p:spPr>
      </p:sp>
      <p:sp>
        <p:nvSpPr>
          <p:cNvPr id="13315" name="Espace réservé des commentaires 2"/>
          <p:cNvSpPr>
            <a:spLocks noGrp="1"/>
          </p:cNvSpPr>
          <p:nvPr>
            <p:ph type="body" idx="1"/>
          </p:nvPr>
        </p:nvSpPr>
        <p:spPr>
          <a:noFill/>
        </p:spPr>
        <p:txBody>
          <a:bodyPr/>
          <a:lstStyle/>
          <a:p>
            <a:endParaRPr lang="fr-FR" smtClean="0"/>
          </a:p>
        </p:txBody>
      </p:sp>
      <p:sp>
        <p:nvSpPr>
          <p:cNvPr id="13316" name="Espace réservé du numéro de diapositive 3"/>
          <p:cNvSpPr>
            <a:spLocks noGrp="1"/>
          </p:cNvSpPr>
          <p:nvPr>
            <p:ph type="sldNum" sz="quarter" idx="5"/>
          </p:nvPr>
        </p:nvSpPr>
        <p:spPr>
          <a:noFill/>
          <a:ln>
            <a:miter lim="800000"/>
            <a:headEnd/>
            <a:tailEnd/>
          </a:ln>
        </p:spPr>
        <p:txBody>
          <a:bodyPr/>
          <a:lstStyle/>
          <a:p>
            <a:pPr defTabSz="914400"/>
            <a:fld id="{E383D210-3AB5-49B5-ACC1-DB1C26B7D1C2}" type="slidenum">
              <a:rPr lang="fr-FR" smtClean="0"/>
              <a:pPr defTabSz="914400"/>
              <a:t>29</a:t>
            </a:fld>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5DEAF75-5217-104F-9930-D0DF88DEB12C}" type="slidenum">
              <a:rPr lang="fr-FR" smtClean="0">
                <a:solidFill>
                  <a:prstClr val="black"/>
                </a:solidFill>
                <a:latin typeface="Calibri"/>
              </a:rPr>
              <a:pPr/>
              <a:t>31</a:t>
            </a:fld>
            <a:endParaRPr lang="fr-FR">
              <a:solidFill>
                <a:prstClr val="black"/>
              </a:solidFill>
              <a:latin typeface="Calibri"/>
            </a:endParaRPr>
          </a:p>
        </p:txBody>
      </p:sp>
    </p:spTree>
    <p:extLst>
      <p:ext uri="{BB962C8B-B14F-4D97-AF65-F5344CB8AC3E}">
        <p14:creationId xmlns:p14="http://schemas.microsoft.com/office/powerpoint/2010/main" val="360634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5DEAF75-5217-104F-9930-D0DF88DEB12C}" type="slidenum">
              <a:rPr lang="fr-FR" smtClean="0">
                <a:solidFill>
                  <a:prstClr val="black"/>
                </a:solidFill>
                <a:latin typeface="Calibri"/>
              </a:rPr>
              <a:pPr/>
              <a:t>32</a:t>
            </a:fld>
            <a:endParaRPr lang="fr-FR">
              <a:solidFill>
                <a:prstClr val="black"/>
              </a:solidFill>
              <a:latin typeface="Calibri"/>
            </a:endParaRPr>
          </a:p>
        </p:txBody>
      </p:sp>
    </p:spTree>
    <p:extLst>
      <p:ext uri="{BB962C8B-B14F-4D97-AF65-F5344CB8AC3E}">
        <p14:creationId xmlns:p14="http://schemas.microsoft.com/office/powerpoint/2010/main" val="3606345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5DEAF75-5217-104F-9930-D0DF88DEB12C}" type="slidenum">
              <a:rPr lang="fr-FR" smtClean="0">
                <a:solidFill>
                  <a:prstClr val="black"/>
                </a:solidFill>
                <a:latin typeface="Calibri"/>
              </a:rPr>
              <a:pPr/>
              <a:t>33</a:t>
            </a:fld>
            <a:endParaRPr lang="fr-FR">
              <a:solidFill>
                <a:prstClr val="black"/>
              </a:solidFill>
              <a:latin typeface="Calibri"/>
            </a:endParaRPr>
          </a:p>
        </p:txBody>
      </p:sp>
    </p:spTree>
    <p:extLst>
      <p:ext uri="{BB962C8B-B14F-4D97-AF65-F5344CB8AC3E}">
        <p14:creationId xmlns:p14="http://schemas.microsoft.com/office/powerpoint/2010/main" val="360634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5DEAF75-5217-104F-9930-D0DF88DEB12C}" type="slidenum">
              <a:rPr lang="fr-FR" smtClean="0">
                <a:solidFill>
                  <a:prstClr val="black"/>
                </a:solidFill>
                <a:latin typeface="Calibri"/>
              </a:rPr>
              <a:pPr/>
              <a:t>34</a:t>
            </a:fld>
            <a:endParaRPr lang="fr-FR">
              <a:solidFill>
                <a:prstClr val="black"/>
              </a:solidFill>
              <a:latin typeface="Calibri"/>
            </a:endParaRPr>
          </a:p>
        </p:txBody>
      </p:sp>
    </p:spTree>
    <p:extLst>
      <p:ext uri="{BB962C8B-B14F-4D97-AF65-F5344CB8AC3E}">
        <p14:creationId xmlns:p14="http://schemas.microsoft.com/office/powerpoint/2010/main" val="360634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5DEAF75-5217-104F-9930-D0DF88DEB12C}" type="slidenum">
              <a:rPr lang="fr-FR" smtClean="0">
                <a:solidFill>
                  <a:prstClr val="black"/>
                </a:solidFill>
                <a:latin typeface="Calibri"/>
              </a:rPr>
              <a:pPr/>
              <a:t>35</a:t>
            </a:fld>
            <a:endParaRPr lang="fr-FR">
              <a:solidFill>
                <a:prstClr val="black"/>
              </a:solidFill>
              <a:latin typeface="Calibri"/>
            </a:endParaRPr>
          </a:p>
        </p:txBody>
      </p:sp>
    </p:spTree>
    <p:extLst>
      <p:ext uri="{BB962C8B-B14F-4D97-AF65-F5344CB8AC3E}">
        <p14:creationId xmlns:p14="http://schemas.microsoft.com/office/powerpoint/2010/main" val="3606345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B6DAD18D-0079-49E8-8FD1-194831306370}" type="datetimeFigureOut">
              <a:rPr lang="fr-FR"/>
              <a:pPr>
                <a:defRPr/>
              </a:pPr>
              <a:t>05/02/2015</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129F9BF8-8660-4E82-9B77-E7E6CD2C3AD5}" type="slidenum">
              <a:rPr lang="fr-FR"/>
              <a:pPr>
                <a:defRPr/>
              </a:pPr>
              <a:t>‹#›</a:t>
            </a:fld>
            <a:endParaRPr lang="fr-FR"/>
          </a:p>
        </p:txBody>
      </p:sp>
    </p:spTree>
    <p:extLst>
      <p:ext uri="{BB962C8B-B14F-4D97-AF65-F5344CB8AC3E}">
        <p14:creationId xmlns:p14="http://schemas.microsoft.com/office/powerpoint/2010/main" val="852183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09026650-2B75-4BB0-9358-358084BC9091}" type="datetimeFigureOut">
              <a:rPr lang="fr-FR"/>
              <a:pPr>
                <a:defRPr/>
              </a:pPr>
              <a:t>05/02/2015</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0A0D410F-309F-433E-A4C0-222EA4A92E7E}" type="slidenum">
              <a:rPr lang="fr-FR"/>
              <a:pPr>
                <a:defRPr/>
              </a:pPr>
              <a:t>‹#›</a:t>
            </a:fld>
            <a:endParaRPr lang="fr-FR"/>
          </a:p>
        </p:txBody>
      </p:sp>
    </p:spTree>
    <p:extLst>
      <p:ext uri="{BB962C8B-B14F-4D97-AF65-F5344CB8AC3E}">
        <p14:creationId xmlns:p14="http://schemas.microsoft.com/office/powerpoint/2010/main" val="26950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F41229B2-E1FB-4DEC-9C95-10362A6CA7AE}" type="datetimeFigureOut">
              <a:rPr lang="fr-FR"/>
              <a:pPr>
                <a:defRPr/>
              </a:pPr>
              <a:t>05/02/2015</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7746037E-09AD-4E3E-88DE-EBDD66E0F468}" type="slidenum">
              <a:rPr lang="fr-FR"/>
              <a:pPr>
                <a:defRPr/>
              </a:pPr>
              <a:t>‹#›</a:t>
            </a:fld>
            <a:endParaRPr lang="fr-FR"/>
          </a:p>
        </p:txBody>
      </p:sp>
    </p:spTree>
    <p:extLst>
      <p:ext uri="{BB962C8B-B14F-4D97-AF65-F5344CB8AC3E}">
        <p14:creationId xmlns:p14="http://schemas.microsoft.com/office/powerpoint/2010/main" val="688737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lvl1pPr>
              <a:defRPr/>
            </a:lvl1pPr>
          </a:lstStyle>
          <a:p>
            <a:pPr>
              <a:defRPr/>
            </a:pPr>
            <a:fld id="{C3D5D788-6D1D-454A-91AC-2910867656D1}" type="datetimeFigureOut">
              <a:rPr lang="fr-FR">
                <a:solidFill>
                  <a:prstClr val="black">
                    <a:tint val="75000"/>
                  </a:prstClr>
                </a:solidFill>
              </a:rPr>
              <a:pPr>
                <a:defRPr/>
              </a:pPr>
              <a:t>05/02/2015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0F5CF206-F0AD-48E4-9C6D-C6EB8F593A47}"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1114769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4EF2C7B5-63DF-4492-8FD7-297C10320508}" type="datetimeFigureOut">
              <a:rPr lang="fr-FR">
                <a:solidFill>
                  <a:prstClr val="black">
                    <a:tint val="75000"/>
                  </a:prstClr>
                </a:solidFill>
              </a:rPr>
              <a:pPr>
                <a:defRPr/>
              </a:pPr>
              <a:t>05/02/2015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A9457517-7ECF-4CE0-AFDC-BB43E52D15E1}"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2970422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5639F08A-729F-426B-9101-D2A7255BC1BD}" type="datetimeFigureOut">
              <a:rPr lang="fr-FR">
                <a:solidFill>
                  <a:prstClr val="black">
                    <a:tint val="75000"/>
                  </a:prstClr>
                </a:solidFill>
              </a:rPr>
              <a:pPr>
                <a:defRPr/>
              </a:pPr>
              <a:t>05/02/2015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7E294163-B4E2-4AD0-A8FD-4C6BA2B89B0E}"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2310030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20EDE2A6-7C20-4CD6-B6F9-095641714FB7}" type="datetimeFigureOut">
              <a:rPr lang="fr-FR">
                <a:solidFill>
                  <a:prstClr val="black">
                    <a:tint val="75000"/>
                  </a:prstClr>
                </a:solidFill>
              </a:rPr>
              <a:pPr>
                <a:defRPr/>
              </a:pPr>
              <a:t>05/02/2015</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DFFB62A5-F3BD-4A77-B60D-44711BA72051}"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1835938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8389B72D-7C4E-4329-820B-4933AF37A510}" type="datetimeFigureOut">
              <a:rPr lang="fr-FR">
                <a:solidFill>
                  <a:prstClr val="black">
                    <a:tint val="75000"/>
                  </a:prstClr>
                </a:solidFill>
              </a:rPr>
              <a:pPr>
                <a:defRPr/>
              </a:pPr>
              <a:t>05/02/2015</a:t>
            </a:fld>
            <a:endParaRPr lang="fr-FR">
              <a:solidFill>
                <a:prstClr val="black">
                  <a:tint val="75000"/>
                </a:prstClr>
              </a:solidFill>
            </a:endParaRPr>
          </a:p>
        </p:txBody>
      </p:sp>
      <p:sp>
        <p:nvSpPr>
          <p:cNvPr id="8"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9" name="Espace réservé du numéro de diapositive 5"/>
          <p:cNvSpPr>
            <a:spLocks noGrp="1"/>
          </p:cNvSpPr>
          <p:nvPr>
            <p:ph type="sldNum" sz="quarter" idx="12"/>
          </p:nvPr>
        </p:nvSpPr>
        <p:spPr/>
        <p:txBody>
          <a:bodyPr/>
          <a:lstStyle>
            <a:lvl1pPr>
              <a:defRPr/>
            </a:lvl1pPr>
          </a:lstStyle>
          <a:p>
            <a:pPr>
              <a:defRPr/>
            </a:pPr>
            <a:fld id="{408D7AA5-D9AD-45AB-9461-14E13C64B741}"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694188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50CBFDC4-8C90-4A85-815E-C519D50E797D}" type="datetimeFigureOut">
              <a:rPr lang="fr-FR">
                <a:solidFill>
                  <a:prstClr val="black">
                    <a:tint val="75000"/>
                  </a:prstClr>
                </a:solidFill>
              </a:rPr>
              <a:pPr>
                <a:defRPr/>
              </a:pPr>
              <a:t>05/02/2015</a:t>
            </a:fld>
            <a:endParaRPr lang="fr-FR">
              <a:solidFill>
                <a:prstClr val="black">
                  <a:tint val="75000"/>
                </a:prstClr>
              </a:solidFill>
            </a:endParaRPr>
          </a:p>
        </p:txBody>
      </p:sp>
      <p:sp>
        <p:nvSpPr>
          <p:cNvPr id="4"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5" name="Espace réservé du numéro de diapositive 5"/>
          <p:cNvSpPr>
            <a:spLocks noGrp="1"/>
          </p:cNvSpPr>
          <p:nvPr>
            <p:ph type="sldNum" sz="quarter" idx="12"/>
          </p:nvPr>
        </p:nvSpPr>
        <p:spPr/>
        <p:txBody>
          <a:bodyPr/>
          <a:lstStyle>
            <a:lvl1pPr>
              <a:defRPr/>
            </a:lvl1pPr>
          </a:lstStyle>
          <a:p>
            <a:pPr>
              <a:defRPr/>
            </a:pPr>
            <a:fld id="{C329EA5B-4292-438B-937E-AE8D71213194}"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36893757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3C83BE6C-AD41-457B-854E-7257D420E783}" type="datetimeFigureOut">
              <a:rPr lang="fr-FR">
                <a:solidFill>
                  <a:prstClr val="black">
                    <a:tint val="75000"/>
                  </a:prstClr>
                </a:solidFill>
              </a:rPr>
              <a:pPr>
                <a:defRPr/>
              </a:pPr>
              <a:t>05/02/2015</a:t>
            </a:fld>
            <a:endParaRPr lang="fr-FR">
              <a:solidFill>
                <a:prstClr val="black">
                  <a:tint val="75000"/>
                </a:prstClr>
              </a:solidFill>
            </a:endParaRPr>
          </a:p>
        </p:txBody>
      </p:sp>
      <p:sp>
        <p:nvSpPr>
          <p:cNvPr id="3"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4" name="Espace réservé du numéro de diapositive 5"/>
          <p:cNvSpPr>
            <a:spLocks noGrp="1"/>
          </p:cNvSpPr>
          <p:nvPr>
            <p:ph type="sldNum" sz="quarter" idx="12"/>
          </p:nvPr>
        </p:nvSpPr>
        <p:spPr/>
        <p:txBody>
          <a:bodyPr/>
          <a:lstStyle>
            <a:lvl1pPr>
              <a:defRPr/>
            </a:lvl1pPr>
          </a:lstStyle>
          <a:p>
            <a:pPr>
              <a:defRPr/>
            </a:pPr>
            <a:fld id="{DF61782D-370C-4C28-8BCB-665C16D4722E}"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2926921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2AEAC907-52C6-4D31-AD25-00817F5F64EB}" type="datetimeFigureOut">
              <a:rPr lang="fr-FR">
                <a:solidFill>
                  <a:prstClr val="black">
                    <a:tint val="75000"/>
                  </a:prstClr>
                </a:solidFill>
              </a:rPr>
              <a:pPr>
                <a:defRPr/>
              </a:pPr>
              <a:t>05/02/2015</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AED41B44-7776-48AB-9A49-6248581336AA}"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3130508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B8889E39-CD30-47B1-8933-5B9D81325FBC}" type="datetimeFigureOut">
              <a:rPr lang="fr-FR"/>
              <a:pPr>
                <a:defRPr/>
              </a:pPr>
              <a:t>05/02/2015</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81E7208C-E4EB-49AB-A0E8-24420017093C}" type="slidenum">
              <a:rPr lang="fr-FR"/>
              <a:pPr>
                <a:defRPr/>
              </a:pPr>
              <a:t>‹#›</a:t>
            </a:fld>
            <a:endParaRPr lang="fr-FR"/>
          </a:p>
        </p:txBody>
      </p:sp>
    </p:spTree>
    <p:extLst>
      <p:ext uri="{BB962C8B-B14F-4D97-AF65-F5344CB8AC3E}">
        <p14:creationId xmlns:p14="http://schemas.microsoft.com/office/powerpoint/2010/main" val="836835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A1F0E06F-4E7C-4A3D-BD0B-0226544B2F21}" type="datetimeFigureOut">
              <a:rPr lang="fr-FR">
                <a:solidFill>
                  <a:prstClr val="black">
                    <a:tint val="75000"/>
                  </a:prstClr>
                </a:solidFill>
              </a:rPr>
              <a:pPr>
                <a:defRPr/>
              </a:pPr>
              <a:t>05/02/2015</a:t>
            </a:fld>
            <a:endParaRPr lang="fr-FR">
              <a:solidFill>
                <a:prstClr val="black">
                  <a:tint val="75000"/>
                </a:prstClr>
              </a:solidFill>
            </a:endParaRPr>
          </a:p>
        </p:txBody>
      </p:sp>
      <p:sp>
        <p:nvSpPr>
          <p:cNvPr id="6"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7" name="Espace réservé du numéro de diapositive 5"/>
          <p:cNvSpPr>
            <a:spLocks noGrp="1"/>
          </p:cNvSpPr>
          <p:nvPr>
            <p:ph type="sldNum" sz="quarter" idx="12"/>
          </p:nvPr>
        </p:nvSpPr>
        <p:spPr/>
        <p:txBody>
          <a:bodyPr/>
          <a:lstStyle>
            <a:lvl1pPr>
              <a:defRPr/>
            </a:lvl1pPr>
          </a:lstStyle>
          <a:p>
            <a:pPr>
              <a:defRPr/>
            </a:pPr>
            <a:fld id="{E027504E-F0BF-4BDC-835A-161DCDE7E839}"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3017836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E0F1F550-F1A0-492A-92CB-1A8551D9F571}" type="datetimeFigureOut">
              <a:rPr lang="fr-FR">
                <a:solidFill>
                  <a:prstClr val="black">
                    <a:tint val="75000"/>
                  </a:prstClr>
                </a:solidFill>
              </a:rPr>
              <a:pPr>
                <a:defRPr/>
              </a:pPr>
              <a:t>05/02/2015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E11E3713-B954-4A99-984C-39E0853B0C86}"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15881679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pPr>
              <a:defRPr/>
            </a:pPr>
            <a:fld id="{287BA62B-FE5D-488E-9C77-CA5330B15CFD}" type="datetimeFigureOut">
              <a:rPr lang="fr-FR">
                <a:solidFill>
                  <a:prstClr val="black">
                    <a:tint val="75000"/>
                  </a:prstClr>
                </a:solidFill>
              </a:rPr>
              <a:pPr>
                <a:defRPr/>
              </a:pPr>
              <a:t>05/02/2015</a:t>
            </a:fld>
            <a:endParaRPr lang="fr-FR">
              <a:solidFill>
                <a:prstClr val="black">
                  <a:tint val="75000"/>
                </a:prstClr>
              </a:solidFill>
            </a:endParaRPr>
          </a:p>
        </p:txBody>
      </p:sp>
      <p:sp>
        <p:nvSpPr>
          <p:cNvPr id="5" name="Espace réservé du pied de page 4"/>
          <p:cNvSpPr>
            <a:spLocks noGrp="1"/>
          </p:cNvSpPr>
          <p:nvPr>
            <p:ph type="ftr" sz="quarter" idx="11"/>
          </p:nvPr>
        </p:nvSpPr>
        <p:spPr/>
        <p:txBody>
          <a:bodyPr/>
          <a:lstStyle>
            <a:lvl1pPr>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12"/>
          </p:nvPr>
        </p:nvSpPr>
        <p:spPr/>
        <p:txBody>
          <a:bodyPr/>
          <a:lstStyle>
            <a:lvl1pPr>
              <a:defRPr/>
            </a:lvl1pPr>
          </a:lstStyle>
          <a:p>
            <a:pPr>
              <a:defRPr/>
            </a:pPr>
            <a:fld id="{13A091EE-5E6B-48D0-9D5C-AADBA1D760AC}"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3367973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H"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13348598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H" smtClean="0"/>
              <a:t>Cliquez et modifiez le titre</a:t>
            </a:r>
            <a:endParaRPr lang="fr-FR"/>
          </a:p>
        </p:txBody>
      </p:sp>
      <p:sp>
        <p:nvSpPr>
          <p:cNvPr id="3" name="Espace réservé du contenu 2"/>
          <p:cNvSpPr>
            <a:spLocks noGrp="1"/>
          </p:cNvSpPr>
          <p:nvPr>
            <p:ph idx="1"/>
          </p:nvPr>
        </p:nvSpPr>
        <p:spPr/>
        <p:txBody>
          <a:body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1922589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H" smtClean="0"/>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smtClean="0"/>
              <a:t>Cliquez pour modifier les styles du texte du masque</a:t>
            </a: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15317409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H" smtClean="0"/>
              <a:t>Cliquez et modifiez le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5" name="Espace réservé de la date 4"/>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latin typeface="Calibri"/>
            </a:endParaRPr>
          </a:p>
        </p:txBody>
      </p:sp>
      <p:sp>
        <p:nvSpPr>
          <p:cNvPr id="7" name="Espace réservé du numéro de diapositive 6"/>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30553844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CH"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7" name="Espace réservé de la date 6"/>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8" name="Espace réservé du pied de page 7"/>
          <p:cNvSpPr>
            <a:spLocks noGrp="1"/>
          </p:cNvSpPr>
          <p:nvPr>
            <p:ph type="ftr" sz="quarter" idx="11"/>
          </p:nvPr>
        </p:nvSpPr>
        <p:spPr/>
        <p:txBody>
          <a:bodyPr/>
          <a:lstStyle/>
          <a:p>
            <a:endParaRPr lang="fr-FR">
              <a:solidFill>
                <a:prstClr val="black">
                  <a:tint val="75000"/>
                </a:prstClr>
              </a:solidFill>
              <a:latin typeface="Calibri"/>
            </a:endParaRPr>
          </a:p>
        </p:txBody>
      </p:sp>
      <p:sp>
        <p:nvSpPr>
          <p:cNvPr id="9" name="Espace réservé du numéro de diapositive 8"/>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1147022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H" smtClean="0"/>
              <a:t>Cliquez et modifiez le titre</a:t>
            </a:r>
            <a:endParaRPr lang="fr-FR"/>
          </a:p>
        </p:txBody>
      </p:sp>
      <p:sp>
        <p:nvSpPr>
          <p:cNvPr id="3" name="Espace réservé de la date 2"/>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4" name="Espace réservé du pied de page 3"/>
          <p:cNvSpPr>
            <a:spLocks noGrp="1"/>
          </p:cNvSpPr>
          <p:nvPr>
            <p:ph type="ftr" sz="quarter" idx="11"/>
          </p:nvPr>
        </p:nvSpPr>
        <p:spPr/>
        <p:txBody>
          <a:bodyPr/>
          <a:lstStyle/>
          <a:p>
            <a:endParaRPr lang="fr-FR">
              <a:solidFill>
                <a:prstClr val="black">
                  <a:tint val="75000"/>
                </a:prstClr>
              </a:solidFill>
              <a:latin typeface="Calibri"/>
            </a:endParaRPr>
          </a:p>
        </p:txBody>
      </p:sp>
      <p:sp>
        <p:nvSpPr>
          <p:cNvPr id="5" name="Espace réservé du numéro de diapositive 4"/>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2032956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3" name="Espace réservé du pied de page 2"/>
          <p:cNvSpPr>
            <a:spLocks noGrp="1"/>
          </p:cNvSpPr>
          <p:nvPr>
            <p:ph type="ftr" sz="quarter" idx="11"/>
          </p:nvPr>
        </p:nvSpPr>
        <p:spPr/>
        <p:txBody>
          <a:bodyPr/>
          <a:lstStyle/>
          <a:p>
            <a:endParaRPr lang="fr-FR">
              <a:solidFill>
                <a:prstClr val="black">
                  <a:tint val="75000"/>
                </a:prstClr>
              </a:solidFill>
              <a:latin typeface="Calibri"/>
            </a:endParaRPr>
          </a:p>
        </p:txBody>
      </p:sp>
      <p:sp>
        <p:nvSpPr>
          <p:cNvPr id="4" name="Espace réservé du numéro de diapositive 3"/>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3935641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AC77990C-A7F7-4385-BEE1-BB1787AEF70C}" type="datetimeFigureOut">
              <a:rPr lang="fr-FR"/>
              <a:pPr>
                <a:defRPr/>
              </a:pPr>
              <a:t>05/02/2015</a:t>
            </a:fld>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pPr>
              <a:defRPr/>
            </a:pPr>
            <a:fld id="{646A830F-A1BC-40C2-AAA2-CF49A267A420}" type="slidenum">
              <a:rPr lang="fr-FR"/>
              <a:pPr>
                <a:defRPr/>
              </a:pPr>
              <a:t>‹#›</a:t>
            </a:fld>
            <a:endParaRPr lang="fr-FR"/>
          </a:p>
        </p:txBody>
      </p:sp>
    </p:spTree>
    <p:extLst>
      <p:ext uri="{BB962C8B-B14F-4D97-AF65-F5344CB8AC3E}">
        <p14:creationId xmlns:p14="http://schemas.microsoft.com/office/powerpoint/2010/main" val="2624961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CH" smtClean="0"/>
              <a:t>Cliquez et modifiez le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smtClean="0"/>
              <a:t>Cliquez pour modifier les styles du texte du masque</a:t>
            </a:r>
          </a:p>
        </p:txBody>
      </p:sp>
      <p:sp>
        <p:nvSpPr>
          <p:cNvPr id="5" name="Espace réservé de la date 4"/>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latin typeface="Calibri"/>
            </a:endParaRPr>
          </a:p>
        </p:txBody>
      </p:sp>
      <p:sp>
        <p:nvSpPr>
          <p:cNvPr id="7" name="Espace réservé du numéro de diapositive 6"/>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1753581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CH"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smtClean="0"/>
              <a:t>Cliquez pour modifier les styles du texte du masque</a:t>
            </a:r>
          </a:p>
        </p:txBody>
      </p:sp>
      <p:sp>
        <p:nvSpPr>
          <p:cNvPr id="5" name="Espace réservé de la date 4"/>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latin typeface="Calibri"/>
            </a:endParaRPr>
          </a:p>
        </p:txBody>
      </p:sp>
      <p:sp>
        <p:nvSpPr>
          <p:cNvPr id="7" name="Espace réservé du numéro de diapositive 6"/>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6910583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H"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1239122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CH" smtClean="0"/>
              <a:t>Cliquez et modifiez le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26797350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CH"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H"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973964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H" smtClean="0"/>
              <a:t>Cliquez et modifiez le titre</a:t>
            </a:r>
            <a:endParaRPr lang="fr-FR"/>
          </a:p>
        </p:txBody>
      </p:sp>
      <p:sp>
        <p:nvSpPr>
          <p:cNvPr id="3" name="Espace réservé du contenu 2"/>
          <p:cNvSpPr>
            <a:spLocks noGrp="1"/>
          </p:cNvSpPr>
          <p:nvPr>
            <p:ph idx="1"/>
          </p:nvPr>
        </p:nvSpPr>
        <p:spPr/>
        <p:txBody>
          <a:body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20605633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CH" smtClean="0"/>
              <a:t>Cliquez et modifiez le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H" smtClean="0"/>
              <a:t>Cliquez pour modifier les styles du texte du masque</a:t>
            </a: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9193136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H" smtClean="0"/>
              <a:t>Cliquez et modifiez le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5" name="Espace réservé de la date 4"/>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latin typeface="Calibri"/>
            </a:endParaRPr>
          </a:p>
        </p:txBody>
      </p:sp>
      <p:sp>
        <p:nvSpPr>
          <p:cNvPr id="7" name="Espace réservé du numéro de diapositive 6"/>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33948866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CH" smtClean="0"/>
              <a:t>Cliquez et modifiez le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H"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7" name="Espace réservé de la date 6"/>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8" name="Espace réservé du pied de page 7"/>
          <p:cNvSpPr>
            <a:spLocks noGrp="1"/>
          </p:cNvSpPr>
          <p:nvPr>
            <p:ph type="ftr" sz="quarter" idx="11"/>
          </p:nvPr>
        </p:nvSpPr>
        <p:spPr/>
        <p:txBody>
          <a:bodyPr/>
          <a:lstStyle/>
          <a:p>
            <a:endParaRPr lang="fr-FR">
              <a:solidFill>
                <a:prstClr val="black">
                  <a:tint val="75000"/>
                </a:prstClr>
              </a:solidFill>
              <a:latin typeface="Calibri"/>
            </a:endParaRPr>
          </a:p>
        </p:txBody>
      </p:sp>
      <p:sp>
        <p:nvSpPr>
          <p:cNvPr id="9" name="Espace réservé du numéro de diapositive 8"/>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23802937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H" smtClean="0"/>
              <a:t>Cliquez et modifiez le titre</a:t>
            </a:r>
            <a:endParaRPr lang="fr-FR"/>
          </a:p>
        </p:txBody>
      </p:sp>
      <p:sp>
        <p:nvSpPr>
          <p:cNvPr id="3" name="Espace réservé de la date 2"/>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4" name="Espace réservé du pied de page 3"/>
          <p:cNvSpPr>
            <a:spLocks noGrp="1"/>
          </p:cNvSpPr>
          <p:nvPr>
            <p:ph type="ftr" sz="quarter" idx="11"/>
          </p:nvPr>
        </p:nvSpPr>
        <p:spPr/>
        <p:txBody>
          <a:bodyPr/>
          <a:lstStyle/>
          <a:p>
            <a:endParaRPr lang="fr-FR">
              <a:solidFill>
                <a:prstClr val="black">
                  <a:tint val="75000"/>
                </a:prstClr>
              </a:solidFill>
              <a:latin typeface="Calibri"/>
            </a:endParaRPr>
          </a:p>
        </p:txBody>
      </p:sp>
      <p:sp>
        <p:nvSpPr>
          <p:cNvPr id="5" name="Espace réservé du numéro de diapositive 4"/>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15521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3"/>
          <p:cNvSpPr>
            <a:spLocks noGrp="1"/>
          </p:cNvSpPr>
          <p:nvPr>
            <p:ph type="dt" sz="half" idx="10"/>
          </p:nvPr>
        </p:nvSpPr>
        <p:spPr/>
        <p:txBody>
          <a:bodyPr/>
          <a:lstStyle>
            <a:lvl1pPr>
              <a:defRPr/>
            </a:lvl1pPr>
          </a:lstStyle>
          <a:p>
            <a:pPr>
              <a:defRPr/>
            </a:pPr>
            <a:fld id="{28A394C9-C6C2-44F9-888C-E7D42C3F55C1}" type="datetimeFigureOut">
              <a:rPr lang="fr-FR"/>
              <a:pPr>
                <a:defRPr/>
              </a:pPr>
              <a:t>05/02/2015</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20F7FD6A-3303-4E17-B67C-12CDB825015F}" type="slidenum">
              <a:rPr lang="fr-FR"/>
              <a:pPr>
                <a:defRPr/>
              </a:pPr>
              <a:t>‹#›</a:t>
            </a:fld>
            <a:endParaRPr lang="fr-FR"/>
          </a:p>
        </p:txBody>
      </p:sp>
    </p:spTree>
    <p:extLst>
      <p:ext uri="{BB962C8B-B14F-4D97-AF65-F5344CB8AC3E}">
        <p14:creationId xmlns:p14="http://schemas.microsoft.com/office/powerpoint/2010/main" val="14055615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3" name="Espace réservé du pied de page 2"/>
          <p:cNvSpPr>
            <a:spLocks noGrp="1"/>
          </p:cNvSpPr>
          <p:nvPr>
            <p:ph type="ftr" sz="quarter" idx="11"/>
          </p:nvPr>
        </p:nvSpPr>
        <p:spPr/>
        <p:txBody>
          <a:bodyPr/>
          <a:lstStyle/>
          <a:p>
            <a:endParaRPr lang="fr-FR">
              <a:solidFill>
                <a:prstClr val="black">
                  <a:tint val="75000"/>
                </a:prstClr>
              </a:solidFill>
              <a:latin typeface="Calibri"/>
            </a:endParaRPr>
          </a:p>
        </p:txBody>
      </p:sp>
      <p:sp>
        <p:nvSpPr>
          <p:cNvPr id="4" name="Espace réservé du numéro de diapositive 3"/>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2941394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CH" smtClean="0"/>
              <a:t>Cliquez et modifiez le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smtClean="0"/>
              <a:t>Cliquez pour modifier les styles du texte du masque</a:t>
            </a:r>
          </a:p>
        </p:txBody>
      </p:sp>
      <p:sp>
        <p:nvSpPr>
          <p:cNvPr id="5" name="Espace réservé de la date 4"/>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latin typeface="Calibri"/>
            </a:endParaRPr>
          </a:p>
        </p:txBody>
      </p:sp>
      <p:sp>
        <p:nvSpPr>
          <p:cNvPr id="7" name="Espace réservé du numéro de diapositive 6"/>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15758023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CH" smtClean="0"/>
              <a:t>Cliquez et modifiez le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H" smtClean="0"/>
              <a:t>Cliquez pour modifier les styles du texte du masque</a:t>
            </a:r>
          </a:p>
        </p:txBody>
      </p:sp>
      <p:sp>
        <p:nvSpPr>
          <p:cNvPr id="5" name="Espace réservé de la date 4"/>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6" name="Espace réservé du pied de page 5"/>
          <p:cNvSpPr>
            <a:spLocks noGrp="1"/>
          </p:cNvSpPr>
          <p:nvPr>
            <p:ph type="ftr" sz="quarter" idx="11"/>
          </p:nvPr>
        </p:nvSpPr>
        <p:spPr/>
        <p:txBody>
          <a:bodyPr/>
          <a:lstStyle/>
          <a:p>
            <a:endParaRPr lang="fr-FR">
              <a:solidFill>
                <a:prstClr val="black">
                  <a:tint val="75000"/>
                </a:prstClr>
              </a:solidFill>
              <a:latin typeface="Calibri"/>
            </a:endParaRPr>
          </a:p>
        </p:txBody>
      </p:sp>
      <p:sp>
        <p:nvSpPr>
          <p:cNvPr id="7" name="Espace réservé du numéro de diapositive 6"/>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33531329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H"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20846604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CH" smtClean="0"/>
              <a:t>Cliquez et modifiez le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e la date 3"/>
          <p:cNvSpPr>
            <a:spLocks noGrp="1"/>
          </p:cNvSpPr>
          <p:nvPr>
            <p:ph type="dt" sz="half" idx="10"/>
          </p:nvPr>
        </p:nvSpPr>
        <p:spPr/>
        <p:txBody>
          <a:bodyPr/>
          <a:lstStyle/>
          <a:p>
            <a:fld id="{70005E70-A278-4245-8A46-8843C4AC0CD7}" type="datetimeFigureOut">
              <a:rPr lang="fr-FR" smtClean="0">
                <a:solidFill>
                  <a:prstClr val="black">
                    <a:tint val="75000"/>
                  </a:prstClr>
                </a:solidFill>
                <a:latin typeface="Calibri"/>
              </a:rPr>
              <a:pPr/>
              <a:t>05/02/2015</a:t>
            </a:fld>
            <a:endParaRPr lang="fr-FR">
              <a:solidFill>
                <a:prstClr val="black">
                  <a:tint val="75000"/>
                </a:prstClr>
              </a:solidFill>
              <a:latin typeface="Calibri"/>
            </a:endParaRPr>
          </a:p>
        </p:txBody>
      </p:sp>
      <p:sp>
        <p:nvSpPr>
          <p:cNvPr id="5" name="Espace réservé du pied de page 4"/>
          <p:cNvSpPr>
            <a:spLocks noGrp="1"/>
          </p:cNvSpPr>
          <p:nvPr>
            <p:ph type="ftr" sz="quarter" idx="11"/>
          </p:nvPr>
        </p:nvSpPr>
        <p:spPr/>
        <p:txBody>
          <a:bodyPr/>
          <a:lstStyle/>
          <a:p>
            <a:endParaRPr lang="fr-FR">
              <a:solidFill>
                <a:prstClr val="black">
                  <a:tint val="75000"/>
                </a:prstClr>
              </a:solidFill>
              <a:latin typeface="Calibri"/>
            </a:endParaRPr>
          </a:p>
        </p:txBody>
      </p:sp>
      <p:sp>
        <p:nvSpPr>
          <p:cNvPr id="6" name="Espace réservé du numéro de diapositive 5"/>
          <p:cNvSpPr>
            <a:spLocks noGrp="1"/>
          </p:cNvSpPr>
          <p:nvPr>
            <p:ph type="sldNum" sz="quarter" idx="12"/>
          </p:nvPr>
        </p:nvSpPr>
        <p:spPr/>
        <p:txBody>
          <a:bodyPr/>
          <a:lstStyle/>
          <a:p>
            <a:fld id="{CECA7D16-3412-CD47-823D-21E6CE43D4C0}" type="slidenum">
              <a:rPr lang="fr-FR" smtClean="0">
                <a:solidFill>
                  <a:prstClr val="black">
                    <a:tint val="75000"/>
                  </a:prstClr>
                </a:solidFill>
                <a:latin typeface="Calibri"/>
              </a:rPr>
              <a:pPr/>
              <a:t>‹#›</a:t>
            </a:fld>
            <a:endParaRPr lang="fr-FR">
              <a:solidFill>
                <a:prstClr val="black">
                  <a:tint val="75000"/>
                </a:prstClr>
              </a:solidFill>
              <a:latin typeface="Calibri"/>
            </a:endParaRPr>
          </a:p>
        </p:txBody>
      </p:sp>
    </p:spTree>
    <p:extLst>
      <p:ext uri="{BB962C8B-B14F-4D97-AF65-F5344CB8AC3E}">
        <p14:creationId xmlns:p14="http://schemas.microsoft.com/office/powerpoint/2010/main" val="544145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3"/>
          <p:cNvSpPr>
            <a:spLocks noGrp="1"/>
          </p:cNvSpPr>
          <p:nvPr>
            <p:ph type="dt" sz="half" idx="10"/>
          </p:nvPr>
        </p:nvSpPr>
        <p:spPr/>
        <p:txBody>
          <a:bodyPr/>
          <a:lstStyle>
            <a:lvl1pPr>
              <a:defRPr/>
            </a:lvl1pPr>
          </a:lstStyle>
          <a:p>
            <a:pPr>
              <a:defRPr/>
            </a:pPr>
            <a:fld id="{57E5C1EE-CBCE-4F74-9208-30035E4435B1}" type="datetimeFigureOut">
              <a:rPr lang="fr-FR"/>
              <a:pPr>
                <a:defRPr/>
              </a:pPr>
              <a:t>05/02/2015</a:t>
            </a:fld>
            <a:endParaRPr lang="fr-FR"/>
          </a:p>
        </p:txBody>
      </p:sp>
      <p:sp>
        <p:nvSpPr>
          <p:cNvPr id="8" name="Espace réservé du pied de page 4"/>
          <p:cNvSpPr>
            <a:spLocks noGrp="1"/>
          </p:cNvSpPr>
          <p:nvPr>
            <p:ph type="ftr" sz="quarter" idx="11"/>
          </p:nvPr>
        </p:nvSpPr>
        <p:spPr/>
        <p:txBody>
          <a:bodyPr/>
          <a:lstStyle>
            <a:lvl1pPr>
              <a:defRPr/>
            </a:lvl1pPr>
          </a:lstStyle>
          <a:p>
            <a:pPr>
              <a:defRPr/>
            </a:pPr>
            <a:endParaRPr lang="fr-FR"/>
          </a:p>
        </p:txBody>
      </p:sp>
      <p:sp>
        <p:nvSpPr>
          <p:cNvPr id="9" name="Espace réservé du numéro de diapositive 5"/>
          <p:cNvSpPr>
            <a:spLocks noGrp="1"/>
          </p:cNvSpPr>
          <p:nvPr>
            <p:ph type="sldNum" sz="quarter" idx="12"/>
          </p:nvPr>
        </p:nvSpPr>
        <p:spPr/>
        <p:txBody>
          <a:bodyPr/>
          <a:lstStyle>
            <a:lvl1pPr>
              <a:defRPr/>
            </a:lvl1pPr>
          </a:lstStyle>
          <a:p>
            <a:pPr>
              <a:defRPr/>
            </a:pPr>
            <a:fld id="{1331480B-9749-4BE1-B817-31443AB26FAC}" type="slidenum">
              <a:rPr lang="fr-FR"/>
              <a:pPr>
                <a:defRPr/>
              </a:pPr>
              <a:t>‹#›</a:t>
            </a:fld>
            <a:endParaRPr lang="fr-FR"/>
          </a:p>
        </p:txBody>
      </p:sp>
    </p:spTree>
    <p:extLst>
      <p:ext uri="{BB962C8B-B14F-4D97-AF65-F5344CB8AC3E}">
        <p14:creationId xmlns:p14="http://schemas.microsoft.com/office/powerpoint/2010/main" val="1035838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3"/>
          <p:cNvSpPr>
            <a:spLocks noGrp="1"/>
          </p:cNvSpPr>
          <p:nvPr>
            <p:ph type="dt" sz="half" idx="10"/>
          </p:nvPr>
        </p:nvSpPr>
        <p:spPr/>
        <p:txBody>
          <a:bodyPr/>
          <a:lstStyle>
            <a:lvl1pPr>
              <a:defRPr/>
            </a:lvl1pPr>
          </a:lstStyle>
          <a:p>
            <a:pPr>
              <a:defRPr/>
            </a:pPr>
            <a:fld id="{2D946B9F-9003-4661-922D-0C29B0829E11}" type="datetimeFigureOut">
              <a:rPr lang="fr-FR"/>
              <a:pPr>
                <a:defRPr/>
              </a:pPr>
              <a:t>05/02/2015</a:t>
            </a:fld>
            <a:endParaRPr lang="fr-FR"/>
          </a:p>
        </p:txBody>
      </p:sp>
      <p:sp>
        <p:nvSpPr>
          <p:cNvPr id="4" name="Espace réservé du pied de page 4"/>
          <p:cNvSpPr>
            <a:spLocks noGrp="1"/>
          </p:cNvSpPr>
          <p:nvPr>
            <p:ph type="ftr" sz="quarter" idx="11"/>
          </p:nvPr>
        </p:nvSpPr>
        <p:spPr/>
        <p:txBody>
          <a:bodyPr/>
          <a:lstStyle>
            <a:lvl1pPr>
              <a:defRPr/>
            </a:lvl1pPr>
          </a:lstStyle>
          <a:p>
            <a:pPr>
              <a:defRPr/>
            </a:pPr>
            <a:endParaRPr lang="fr-FR"/>
          </a:p>
        </p:txBody>
      </p:sp>
      <p:sp>
        <p:nvSpPr>
          <p:cNvPr id="5" name="Espace réservé du numéro de diapositive 5"/>
          <p:cNvSpPr>
            <a:spLocks noGrp="1"/>
          </p:cNvSpPr>
          <p:nvPr>
            <p:ph type="sldNum" sz="quarter" idx="12"/>
          </p:nvPr>
        </p:nvSpPr>
        <p:spPr/>
        <p:txBody>
          <a:bodyPr/>
          <a:lstStyle>
            <a:lvl1pPr>
              <a:defRPr/>
            </a:lvl1pPr>
          </a:lstStyle>
          <a:p>
            <a:pPr>
              <a:defRPr/>
            </a:pPr>
            <a:fld id="{0D74647D-7759-440C-8EF9-DC3E090FE8F9}" type="slidenum">
              <a:rPr lang="fr-FR"/>
              <a:pPr>
                <a:defRPr/>
              </a:pPr>
              <a:t>‹#›</a:t>
            </a:fld>
            <a:endParaRPr lang="fr-FR"/>
          </a:p>
        </p:txBody>
      </p:sp>
    </p:spTree>
    <p:extLst>
      <p:ext uri="{BB962C8B-B14F-4D97-AF65-F5344CB8AC3E}">
        <p14:creationId xmlns:p14="http://schemas.microsoft.com/office/powerpoint/2010/main" val="1651466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7CDDA163-FBAB-467A-B7E5-AFB00B7A83B9}" type="datetimeFigureOut">
              <a:rPr lang="fr-FR"/>
              <a:pPr>
                <a:defRPr/>
              </a:pPr>
              <a:t>05/02/2015</a:t>
            </a:fld>
            <a:endParaRPr lang="fr-FR"/>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35CB3676-7182-41EB-8DAB-6D208EB68C93}" type="slidenum">
              <a:rPr lang="fr-FR"/>
              <a:pPr>
                <a:defRPr/>
              </a:pPr>
              <a:t>‹#›</a:t>
            </a:fld>
            <a:endParaRPr lang="fr-FR"/>
          </a:p>
        </p:txBody>
      </p:sp>
    </p:spTree>
    <p:extLst>
      <p:ext uri="{BB962C8B-B14F-4D97-AF65-F5344CB8AC3E}">
        <p14:creationId xmlns:p14="http://schemas.microsoft.com/office/powerpoint/2010/main" val="1377768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1B534F28-6985-4F99-A68D-6E1B8CD151FE}" type="datetimeFigureOut">
              <a:rPr lang="fr-FR"/>
              <a:pPr>
                <a:defRPr/>
              </a:pPr>
              <a:t>05/02/2015</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68E23B53-96E9-42BE-ACB5-F65E6B8997A8}" type="slidenum">
              <a:rPr lang="fr-FR"/>
              <a:pPr>
                <a:defRPr/>
              </a:pPr>
              <a:t>‹#›</a:t>
            </a:fld>
            <a:endParaRPr lang="fr-FR"/>
          </a:p>
        </p:txBody>
      </p:sp>
    </p:spTree>
    <p:extLst>
      <p:ext uri="{BB962C8B-B14F-4D97-AF65-F5344CB8AC3E}">
        <p14:creationId xmlns:p14="http://schemas.microsoft.com/office/powerpoint/2010/main" val="3925762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fr-FR" noProof="0" smtClean="0"/>
              <a:t>Cliquez sur l'icône pour ajouter une image</a:t>
            </a: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2B38ADE2-B284-4B0D-9A65-7F467E68EFBD}" type="datetimeFigureOut">
              <a:rPr lang="fr-FR"/>
              <a:pPr>
                <a:defRPr/>
              </a:pPr>
              <a:t>05/02/2015</a:t>
            </a:fld>
            <a:endParaRPr lang="fr-FR"/>
          </a:p>
        </p:txBody>
      </p:sp>
      <p:sp>
        <p:nvSpPr>
          <p:cNvPr id="6" name="Espace réservé du pied de page 4"/>
          <p:cNvSpPr>
            <a:spLocks noGrp="1"/>
          </p:cNvSpPr>
          <p:nvPr>
            <p:ph type="ftr" sz="quarter" idx="11"/>
          </p:nvPr>
        </p:nvSpPr>
        <p:spPr/>
        <p:txBody>
          <a:bodyPr/>
          <a:lstStyle>
            <a:lvl1pPr>
              <a:defRPr/>
            </a:lvl1pPr>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pPr>
              <a:defRPr/>
            </a:pPr>
            <a:fld id="{3730C688-96BD-4C45-9BA6-F87CEB96873B}" type="slidenum">
              <a:rPr lang="fr-FR"/>
              <a:pPr>
                <a:defRPr/>
              </a:pPr>
              <a:t>‹#›</a:t>
            </a:fld>
            <a:endParaRPr lang="fr-FR"/>
          </a:p>
        </p:txBody>
      </p:sp>
    </p:spTree>
    <p:extLst>
      <p:ext uri="{BB962C8B-B14F-4D97-AF65-F5344CB8AC3E}">
        <p14:creationId xmlns:p14="http://schemas.microsoft.com/office/powerpoint/2010/main" val="18527004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Modifiez le style du titre</a:t>
            </a:r>
          </a:p>
        </p:txBody>
      </p:sp>
      <p:sp>
        <p:nvSpPr>
          <p:cNvPr id="205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7C6F571D-B79D-467D-84CE-27F34FAE01BB}" type="datetimeFigureOut">
              <a:rPr lang="fr-FR"/>
              <a:pPr>
                <a:defRPr/>
              </a:pPr>
              <a:t>05/02/2015</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594234CA-8261-400F-9319-9ED9D76F357D}"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smtClean="0"/>
              <a:t>Modifiez le style du titre</a:t>
            </a:r>
          </a:p>
        </p:txBody>
      </p:sp>
      <p:sp>
        <p:nvSpPr>
          <p:cNvPr id="2051"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1B215402-1116-426C-BD7C-1531BA215CEC}" type="datetimeFigureOut">
              <a:rPr lang="fr-FR">
                <a:solidFill>
                  <a:prstClr val="black">
                    <a:tint val="75000"/>
                  </a:prstClr>
                </a:solidFill>
              </a:rPr>
              <a:pPr>
                <a:defRPr/>
              </a:pPr>
              <a:t>05/02/2015</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fr-FR">
              <a:solidFill>
                <a:prstClr val="black">
                  <a:tint val="75000"/>
                </a:prstClr>
              </a:solidFill>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3E46EC00-F812-44EE-BDF8-E06B32B8502C}" type="slidenum">
              <a:rPr lang="fr-FR">
                <a:solidFill>
                  <a:prstClr val="black">
                    <a:tint val="75000"/>
                  </a:prstClr>
                </a:solidFill>
              </a:rPr>
              <a:pPr>
                <a:defRPr/>
              </a:pPr>
              <a:t>‹#›</a:t>
            </a:fld>
            <a:endParaRPr lang="fr-FR">
              <a:solidFill>
                <a:prstClr val="black">
                  <a:tint val="75000"/>
                </a:prstClr>
              </a:solidFill>
            </a:endParaRPr>
          </a:p>
        </p:txBody>
      </p:sp>
    </p:spTree>
    <p:extLst>
      <p:ext uri="{BB962C8B-B14F-4D97-AF65-F5344CB8AC3E}">
        <p14:creationId xmlns:p14="http://schemas.microsoft.com/office/powerpoint/2010/main" val="3224881996"/>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 id="2147484461" r:id="rId10"/>
    <p:sldLayoutId id="214748446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H" smtClean="0"/>
              <a:t>Cliquez et modifiez le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70005E70-A278-4245-8A46-8843C4AC0CD7}" type="datetimeFigureOut">
              <a:rPr lang="fr-FR" smtClean="0">
                <a:solidFill>
                  <a:prstClr val="black">
                    <a:tint val="75000"/>
                  </a:prstClr>
                </a:solidFill>
                <a:latin typeface="Calibri"/>
                <a:cs typeface="+mn-cs"/>
              </a:rPr>
              <a:pPr defTabSz="457200" fontAlgn="auto">
                <a:spcBef>
                  <a:spcPts val="0"/>
                </a:spcBef>
                <a:spcAft>
                  <a:spcPts val="0"/>
                </a:spcAft>
              </a:pPr>
              <a:t>05/02/2015</a:t>
            </a:fld>
            <a:endParaRPr lang="fr-FR">
              <a:solidFill>
                <a:prstClr val="black">
                  <a:tint val="75000"/>
                </a:prstClr>
              </a:solidFill>
              <a:latin typeface="Calibri"/>
              <a:cs typeface="+mn-cs"/>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fr-FR">
              <a:solidFill>
                <a:prstClr val="black">
                  <a:tint val="75000"/>
                </a:prstClr>
              </a:solidFill>
              <a:latin typeface="Calibri"/>
              <a:cs typeface="+mn-cs"/>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CECA7D16-3412-CD47-823D-21E6CE43D4C0}" type="slidenum">
              <a:rPr lang="fr-FR" smtClean="0">
                <a:solidFill>
                  <a:prstClr val="black">
                    <a:tint val="75000"/>
                  </a:prstClr>
                </a:solidFill>
                <a:latin typeface="Calibri"/>
                <a:cs typeface="+mn-cs"/>
              </a:rPr>
              <a:pPr defTabSz="457200" fontAlgn="auto">
                <a:spcBef>
                  <a:spcPts val="0"/>
                </a:spcBef>
                <a:spcAft>
                  <a:spcPts val="0"/>
                </a:spcAft>
              </a:pPr>
              <a:t>‹#›</a:t>
            </a:fld>
            <a:endParaRPr lang="fr-FR">
              <a:solidFill>
                <a:prstClr val="black">
                  <a:tint val="75000"/>
                </a:prstClr>
              </a:solidFill>
              <a:latin typeface="Calibri"/>
              <a:cs typeface="+mn-cs"/>
            </a:endParaRPr>
          </a:p>
        </p:txBody>
      </p:sp>
    </p:spTree>
    <p:extLst>
      <p:ext uri="{BB962C8B-B14F-4D97-AF65-F5344CB8AC3E}">
        <p14:creationId xmlns:p14="http://schemas.microsoft.com/office/powerpoint/2010/main" val="4022841169"/>
      </p:ext>
    </p:extLst>
  </p:cSld>
  <p:clrMap bg1="lt1" tx1="dk1" bg2="lt2" tx2="dk2" accent1="accent1" accent2="accent2" accent3="accent3" accent4="accent4" accent5="accent5" accent6="accent6" hlink="hlink" folHlink="folHlink"/>
  <p:sldLayoutIdLst>
    <p:sldLayoutId id="2147484464"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H" smtClean="0"/>
              <a:t>Cliquez et modifiez le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CH" smtClean="0"/>
              <a:t>Cliquez pour modifier les styles du texte du masque</a:t>
            </a:r>
          </a:p>
          <a:p>
            <a:pPr lvl="1"/>
            <a:r>
              <a:rPr lang="fr-CH" smtClean="0"/>
              <a:t>Deuxième niveau</a:t>
            </a:r>
          </a:p>
          <a:p>
            <a:pPr lvl="2"/>
            <a:r>
              <a:rPr lang="fr-CH" smtClean="0"/>
              <a:t>Troisième niveau</a:t>
            </a:r>
          </a:p>
          <a:p>
            <a:pPr lvl="3"/>
            <a:r>
              <a:rPr lang="fr-CH" smtClean="0"/>
              <a:t>Quatrième niveau</a:t>
            </a:r>
          </a:p>
          <a:p>
            <a:pPr lvl="4"/>
            <a:r>
              <a:rPr lang="fr-CH"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70005E70-A278-4245-8A46-8843C4AC0CD7}" type="datetimeFigureOut">
              <a:rPr lang="fr-FR" smtClean="0">
                <a:solidFill>
                  <a:prstClr val="black">
                    <a:tint val="75000"/>
                  </a:prstClr>
                </a:solidFill>
                <a:latin typeface="Calibri"/>
                <a:cs typeface="+mn-cs"/>
              </a:rPr>
              <a:pPr defTabSz="457200" fontAlgn="auto">
                <a:spcBef>
                  <a:spcPts val="0"/>
                </a:spcBef>
                <a:spcAft>
                  <a:spcPts val="0"/>
                </a:spcAft>
              </a:pPr>
              <a:t>05/02/2015</a:t>
            </a:fld>
            <a:endParaRPr lang="fr-FR">
              <a:solidFill>
                <a:prstClr val="black">
                  <a:tint val="75000"/>
                </a:prstClr>
              </a:solidFill>
              <a:latin typeface="Calibri"/>
              <a:cs typeface="+mn-cs"/>
            </a:endParaRP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fr-FR">
              <a:solidFill>
                <a:prstClr val="black">
                  <a:tint val="75000"/>
                </a:prstClr>
              </a:solidFill>
              <a:latin typeface="Calibri"/>
              <a:cs typeface="+mn-cs"/>
            </a:endParaRP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CECA7D16-3412-CD47-823D-21E6CE43D4C0}" type="slidenum">
              <a:rPr lang="fr-FR" smtClean="0">
                <a:solidFill>
                  <a:prstClr val="black">
                    <a:tint val="75000"/>
                  </a:prstClr>
                </a:solidFill>
                <a:latin typeface="Calibri"/>
                <a:cs typeface="+mn-cs"/>
              </a:rPr>
              <a:pPr defTabSz="457200" fontAlgn="auto">
                <a:spcBef>
                  <a:spcPts val="0"/>
                </a:spcBef>
                <a:spcAft>
                  <a:spcPts val="0"/>
                </a:spcAft>
              </a:pPr>
              <a:t>‹#›</a:t>
            </a:fld>
            <a:endParaRPr lang="fr-FR">
              <a:solidFill>
                <a:prstClr val="black">
                  <a:tint val="75000"/>
                </a:prstClr>
              </a:solidFill>
              <a:latin typeface="Calibri"/>
              <a:cs typeface="+mn-cs"/>
            </a:endParaRPr>
          </a:p>
        </p:txBody>
      </p:sp>
    </p:spTree>
    <p:extLst>
      <p:ext uri="{BB962C8B-B14F-4D97-AF65-F5344CB8AC3E}">
        <p14:creationId xmlns:p14="http://schemas.microsoft.com/office/powerpoint/2010/main" val="638195206"/>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emf"/><Relationship Id="rId3" Type="http://schemas.openxmlformats.org/officeDocument/2006/relationships/image" Target="../media/image1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9.emf"/></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jpeg"/><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11.emf"/><Relationship Id="rId3" Type="http://schemas.openxmlformats.org/officeDocument/2006/relationships/image" Target="../media/image1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18.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Espace réservé du numéro de diapositive 5"/>
          <p:cNvSpPr>
            <a:spLocks noGrp="1"/>
          </p:cNvSpPr>
          <p:nvPr>
            <p:ph type="sldNum" sz="quarter" idx="12"/>
          </p:nvPr>
        </p:nvSpPr>
        <p:spPr>
          <a:noFill/>
        </p:spPr>
        <p:txBody>
          <a:bodyPr/>
          <a:lstStyle/>
          <a:p>
            <a:fld id="{7337F771-F5CF-482E-A8B3-C6A9AFA34F78}" type="slidenum">
              <a:rPr lang="fr-FR" smtClean="0"/>
              <a:pPr/>
              <a:t>1</a:t>
            </a:fld>
            <a:endParaRPr lang="fr-FR" smtClean="0"/>
          </a:p>
        </p:txBody>
      </p:sp>
      <p:sp>
        <p:nvSpPr>
          <p:cNvPr id="2051" name="Rectangle 2"/>
          <p:cNvSpPr>
            <a:spLocks noGrp="1" noChangeArrowheads="1"/>
          </p:cNvSpPr>
          <p:nvPr>
            <p:ph type="ctrTitle"/>
          </p:nvPr>
        </p:nvSpPr>
        <p:spPr>
          <a:xfrm>
            <a:off x="611188" y="620713"/>
            <a:ext cx="7772400" cy="3240087"/>
          </a:xfrm>
        </p:spPr>
        <p:txBody>
          <a:bodyPr/>
          <a:lstStyle/>
          <a:p>
            <a:pPr eaLnBrk="1" hangingPunct="1">
              <a:defRPr/>
            </a:pPr>
            <a:r>
              <a:rPr lang="fr-FR" sz="4000" b="1" dirty="0" smtClean="0">
                <a:solidFill>
                  <a:srgbClr val="7030A0"/>
                </a:solidFill>
                <a:latin typeface="Comic Sans MS" pitchFamily="66" charset="0"/>
              </a:rPr>
              <a:t>Séminaire </a:t>
            </a:r>
            <a:r>
              <a:rPr lang="fr-FR" sz="4000" b="1" dirty="0" err="1" smtClean="0">
                <a:solidFill>
                  <a:srgbClr val="7030A0"/>
                </a:solidFill>
                <a:latin typeface="Comic Sans MS" pitchFamily="66" charset="0"/>
              </a:rPr>
              <a:t>Creg</a:t>
            </a:r>
            <a:r>
              <a:rPr lang="fr-FR" sz="4000" b="1" dirty="0" smtClean="0">
                <a:solidFill>
                  <a:srgbClr val="7030A0"/>
                </a:solidFill>
                <a:latin typeface="Comic Sans MS" pitchFamily="66" charset="0"/>
              </a:rPr>
              <a:t> </a:t>
            </a:r>
            <a:r>
              <a:rPr lang="fr-FR" sz="4000" b="1" dirty="0" err="1" smtClean="0">
                <a:solidFill>
                  <a:srgbClr val="7030A0"/>
                </a:solidFill>
                <a:latin typeface="Comic Sans MS" pitchFamily="66" charset="0"/>
              </a:rPr>
              <a:t>Irstea</a:t>
            </a:r>
            <a:r>
              <a:rPr lang="fr-FR" sz="4000" b="1" dirty="0" smtClean="0">
                <a:solidFill>
                  <a:srgbClr val="7030A0"/>
                </a:solidFill>
                <a:latin typeface="Comic Sans MS" pitchFamily="66" charset="0"/>
              </a:rPr>
              <a:t/>
            </a:r>
            <a:br>
              <a:rPr lang="fr-FR" sz="4000" b="1" dirty="0" smtClean="0">
                <a:solidFill>
                  <a:srgbClr val="7030A0"/>
                </a:solidFill>
                <a:latin typeface="Comic Sans MS" pitchFamily="66" charset="0"/>
              </a:rPr>
            </a:br>
            <a:r>
              <a:rPr lang="fr-FR" sz="3200" b="1" dirty="0" smtClean="0">
                <a:solidFill>
                  <a:srgbClr val="7030A0"/>
                </a:solidFill>
                <a:latin typeface="Comic Sans MS" pitchFamily="66" charset="0"/>
              </a:rPr>
              <a:t>5 février 2015</a:t>
            </a:r>
            <a:endParaRPr lang="fr-FR" sz="3300" dirty="0" smtClean="0">
              <a:solidFill>
                <a:srgbClr val="7030A0"/>
              </a:solidFill>
              <a:latin typeface="Comic Sans MS" pitchFamily="66" charset="0"/>
            </a:endParaRPr>
          </a:p>
        </p:txBody>
      </p:sp>
      <p:sp>
        <p:nvSpPr>
          <p:cNvPr id="2052" name="Rectangle 3"/>
          <p:cNvSpPr>
            <a:spLocks noGrp="1" noChangeArrowheads="1"/>
          </p:cNvSpPr>
          <p:nvPr>
            <p:ph type="subTitle" idx="1"/>
          </p:nvPr>
        </p:nvSpPr>
        <p:spPr>
          <a:xfrm>
            <a:off x="1226153" y="2996952"/>
            <a:ext cx="6400800" cy="1417637"/>
          </a:xfrm>
        </p:spPr>
        <p:txBody>
          <a:bodyPr/>
          <a:lstStyle/>
          <a:p>
            <a:pPr eaLnBrk="1" hangingPunct="1">
              <a:defRPr/>
            </a:pPr>
            <a:r>
              <a:rPr lang="fr-FR" b="1" dirty="0" smtClean="0">
                <a:solidFill>
                  <a:srgbClr val="002060"/>
                </a:solidFill>
                <a:latin typeface="Comic Sans MS" pitchFamily="66" charset="0"/>
              </a:rPr>
              <a:t>Ecologie industrielle et approches </a:t>
            </a:r>
            <a:r>
              <a:rPr lang="fr-FR" b="1" dirty="0" err="1" smtClean="0">
                <a:solidFill>
                  <a:srgbClr val="002060"/>
                </a:solidFill>
                <a:latin typeface="Comic Sans MS" pitchFamily="66" charset="0"/>
              </a:rPr>
              <a:t>écosystémiques</a:t>
            </a:r>
            <a:endParaRPr lang="fr-FR" dirty="0" smtClean="0">
              <a:solidFill>
                <a:srgbClr val="002060"/>
              </a:solidFill>
              <a:latin typeface="Comic Sans MS" pitchFamily="66" charset="0"/>
            </a:endParaRPr>
          </a:p>
        </p:txBody>
      </p:sp>
      <p:pic>
        <p:nvPicPr>
          <p:cNvPr id="2053" name="Picture 6"/>
          <p:cNvPicPr>
            <a:picLocks noChangeAspect="1" noChangeArrowheads="1"/>
          </p:cNvPicPr>
          <p:nvPr/>
        </p:nvPicPr>
        <p:blipFill>
          <a:blip r:embed="rId2" cstate="print"/>
          <a:srcRect/>
          <a:stretch>
            <a:fillRect/>
          </a:stretch>
        </p:blipFill>
        <p:spPr bwMode="auto">
          <a:xfrm>
            <a:off x="6804025" y="5416550"/>
            <a:ext cx="2124075" cy="1298575"/>
          </a:xfrm>
          <a:prstGeom prst="rect">
            <a:avLst/>
          </a:prstGeom>
          <a:noFill/>
          <a:ln w="9525">
            <a:noFill/>
            <a:miter lim="800000"/>
            <a:headEnd/>
            <a:tailEnd/>
          </a:ln>
        </p:spPr>
      </p:pic>
      <p:pic>
        <p:nvPicPr>
          <p:cNvPr id="4098" name="Picture 2" descr="Irste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6610" y="5416550"/>
            <a:ext cx="1219086" cy="123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7471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7"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grpSp>
        <p:nvGrpSpPr>
          <p:cNvPr id="111617" name="Zone de dessin 100"/>
          <p:cNvGrpSpPr>
            <a:grpSpLocks/>
          </p:cNvGrpSpPr>
          <p:nvPr/>
        </p:nvGrpSpPr>
        <p:grpSpPr bwMode="auto">
          <a:xfrm>
            <a:off x="755576" y="1052736"/>
            <a:ext cx="7704856" cy="5328592"/>
            <a:chOff x="0" y="1073"/>
            <a:chExt cx="57327" cy="32093"/>
          </a:xfrm>
        </p:grpSpPr>
        <p:sp>
          <p:nvSpPr>
            <p:cNvPr id="111626" name="AutoShape 10"/>
            <p:cNvSpPr>
              <a:spLocks noChangeAspect="1" noChangeArrowheads="1"/>
            </p:cNvSpPr>
            <p:nvPr/>
          </p:nvSpPr>
          <p:spPr bwMode="auto">
            <a:xfrm>
              <a:off x="0" y="1073"/>
              <a:ext cx="57327" cy="32093"/>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fr-FR"/>
            </a:p>
          </p:txBody>
        </p:sp>
        <p:grpSp>
          <p:nvGrpSpPr>
            <p:cNvPr id="152" name="Groupe 152"/>
            <p:cNvGrpSpPr>
              <a:grpSpLocks/>
            </p:cNvGrpSpPr>
            <p:nvPr/>
          </p:nvGrpSpPr>
          <p:grpSpPr bwMode="auto">
            <a:xfrm>
              <a:off x="2698" y="1863"/>
              <a:ext cx="52819" cy="30715"/>
              <a:chOff x="2698" y="4408"/>
              <a:chExt cx="52819" cy="30714"/>
            </a:xfrm>
          </p:grpSpPr>
          <p:sp>
            <p:nvSpPr>
              <p:cNvPr id="140" name="Rectangle 2"/>
              <p:cNvSpPr>
                <a:spLocks noChangeArrowheads="1"/>
              </p:cNvSpPr>
              <p:nvPr/>
            </p:nvSpPr>
            <p:spPr bwMode="auto">
              <a:xfrm>
                <a:off x="12350" y="4408"/>
                <a:ext cx="31140" cy="10897"/>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1" i="0" u="sng" strike="noStrike" cap="none" normalizeH="0" baseline="0" dirty="0" smtClean="0">
                    <a:ln>
                      <a:noFill/>
                    </a:ln>
                    <a:solidFill>
                      <a:schemeClr val="tx1"/>
                    </a:solidFill>
                    <a:effectLst/>
                    <a:latin typeface="Comic Sans MS" pitchFamily="66" charset="0"/>
                    <a:ea typeface="Times New Roman" pitchFamily="18" charset="0"/>
                    <a:cs typeface="Times New Roman" pitchFamily="18" charset="0"/>
                  </a:rPr>
                  <a:t>L’approche technique de l’écologie industrielle</a:t>
                </a:r>
                <a:endParaRPr kumimoji="0" lang="fr-FR" sz="2400" b="1" i="0" u="none" strike="noStrike" cap="none" normalizeH="0" baseline="0" dirty="0" smtClean="0">
                  <a:ln>
                    <a:noFill/>
                  </a:ln>
                  <a:solidFill>
                    <a:schemeClr val="tx1"/>
                  </a:solidFill>
                  <a:effectLst/>
                  <a:latin typeface="Comic Sans MS" pitchFamily="66"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1" i="0" u="sng" strike="noStrike" cap="none" normalizeH="0" baseline="0" dirty="0" smtClean="0">
                    <a:ln>
                      <a:noFill/>
                    </a:ln>
                    <a:solidFill>
                      <a:schemeClr val="tx1"/>
                    </a:solidFill>
                    <a:effectLst/>
                    <a:latin typeface="Comic Sans MS" pitchFamily="66" charset="0"/>
                    <a:ea typeface="Times New Roman" pitchFamily="18" charset="0"/>
                    <a:cs typeface="Times New Roman" pitchFamily="18" charset="0"/>
                  </a:rPr>
                  <a:t>comme « socle commun »</a:t>
                </a:r>
                <a:endParaRPr kumimoji="0" lang="fr-FR" sz="2400" b="1" i="0" u="none" strike="noStrike" cap="none" normalizeH="0" baseline="0" dirty="0" smtClean="0">
                  <a:ln>
                    <a:noFill/>
                  </a:ln>
                  <a:solidFill>
                    <a:schemeClr val="tx1"/>
                  </a:solidFill>
                  <a:effectLst/>
                  <a:latin typeface="Comic Sans MS" pitchFamily="66"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1" i="0" u="sng" strike="noStrike" cap="none" normalizeH="0" baseline="0" dirty="0" smtClean="0">
                    <a:ln>
                      <a:noFill/>
                    </a:ln>
                    <a:solidFill>
                      <a:schemeClr val="tx1"/>
                    </a:solidFill>
                    <a:effectLst/>
                    <a:latin typeface="Comic Sans MS" pitchFamily="66" charset="0"/>
                    <a:ea typeface="Times New Roman" pitchFamily="18" charset="0"/>
                    <a:cs typeface="Times New Roman" pitchFamily="18" charset="0"/>
                  </a:rPr>
                  <a:t>Le bouclage des flux comme principe de base</a:t>
                </a:r>
                <a:endParaRPr kumimoji="0" lang="fr-FR" sz="2400" b="1" i="0" u="none" strike="noStrike" cap="none" normalizeH="0" baseline="0" dirty="0" smtClean="0">
                  <a:ln>
                    <a:noFill/>
                  </a:ln>
                  <a:solidFill>
                    <a:schemeClr val="tx1"/>
                  </a:solidFill>
                  <a:effectLst/>
                  <a:latin typeface="Comic Sans MS" pitchFamily="66"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omic Sans MS" pitchFamily="66" charset="0"/>
                    <a:ea typeface="Times New Roman" pitchFamily="18" charset="0"/>
                    <a:cs typeface="Calibri" pitchFamily="34" charset="0"/>
                  </a:rPr>
                  <a:t>Frosh/</a:t>
                </a:r>
                <a:r>
                  <a:rPr kumimoji="0" lang="en-US" sz="1400" b="0" i="0" u="none" strike="noStrike" cap="none" normalizeH="0" baseline="0" dirty="0" err="1" smtClean="0">
                    <a:ln>
                      <a:noFill/>
                    </a:ln>
                    <a:solidFill>
                      <a:schemeClr val="tx1"/>
                    </a:solidFill>
                    <a:effectLst/>
                    <a:latin typeface="Comic Sans MS" pitchFamily="66" charset="0"/>
                    <a:ea typeface="Times New Roman" pitchFamily="18" charset="0"/>
                    <a:cs typeface="Calibri" pitchFamily="34" charset="0"/>
                  </a:rPr>
                  <a:t>Gallopoulos</a:t>
                </a:r>
                <a:r>
                  <a:rPr kumimoji="0" lang="en-US" sz="1400" b="0" i="0" u="none" strike="noStrike" cap="none" normalizeH="0" baseline="0" dirty="0" smtClean="0">
                    <a:ln>
                      <a:noFill/>
                    </a:ln>
                    <a:solidFill>
                      <a:schemeClr val="tx1"/>
                    </a:solidFill>
                    <a:effectLst/>
                    <a:latin typeface="Comic Sans MS" pitchFamily="66" charset="0"/>
                    <a:ea typeface="Times New Roman" pitchFamily="18" charset="0"/>
                    <a:cs typeface="Calibri" pitchFamily="34" charset="0"/>
                  </a:rPr>
                  <a:t> 1989, </a:t>
                </a:r>
                <a:r>
                  <a:rPr kumimoji="0" lang="en-US" sz="1400" b="0" i="0" u="none" strike="noStrike" cap="none" normalizeH="0" baseline="0" dirty="0" err="1" smtClean="0">
                    <a:ln>
                      <a:noFill/>
                    </a:ln>
                    <a:solidFill>
                      <a:schemeClr val="tx1"/>
                    </a:solidFill>
                    <a:effectLst/>
                    <a:latin typeface="Comic Sans MS" pitchFamily="66" charset="0"/>
                    <a:ea typeface="Times New Roman" pitchFamily="18" charset="0"/>
                    <a:cs typeface="Calibri" pitchFamily="34" charset="0"/>
                  </a:rPr>
                  <a:t>Graedel</a:t>
                </a:r>
                <a:r>
                  <a:rPr kumimoji="0" lang="en-US" sz="1400" b="0" i="0" u="none" strike="noStrike" cap="none" normalizeH="0" baseline="0" dirty="0" smtClean="0">
                    <a:ln>
                      <a:noFill/>
                    </a:ln>
                    <a:solidFill>
                      <a:schemeClr val="tx1"/>
                    </a:solidFill>
                    <a:effectLst/>
                    <a:latin typeface="Comic Sans MS" pitchFamily="66" charset="0"/>
                    <a:ea typeface="Times New Roman" pitchFamily="18" charset="0"/>
                    <a:cs typeface="Calibri" pitchFamily="34" charset="0"/>
                  </a:rPr>
                  <a:t> 1994</a:t>
                </a:r>
                <a:endParaRPr kumimoji="0" lang="en-US" sz="2400" b="0" i="0" u="none" strike="noStrike" cap="none" normalizeH="0" baseline="0" dirty="0" smtClean="0">
                  <a:ln>
                    <a:noFill/>
                  </a:ln>
                  <a:solidFill>
                    <a:schemeClr val="tx1"/>
                  </a:solidFill>
                  <a:effectLst/>
                  <a:latin typeface="Comic Sans MS" pitchFamily="66"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omic Sans MS" pitchFamily="66" charset="0"/>
                    <a:ea typeface="Times New Roman" pitchFamily="18" charset="0"/>
                    <a:cs typeface="Calibri" pitchFamily="34" charset="0"/>
                  </a:rPr>
                  <a:t>Allenby/Cooper 1994, </a:t>
                </a:r>
                <a:r>
                  <a:rPr kumimoji="0" lang="en-US" sz="1400" b="0" i="0" u="none" strike="noStrike" cap="none" normalizeH="0" baseline="0" dirty="0" err="1" smtClean="0">
                    <a:ln>
                      <a:noFill/>
                    </a:ln>
                    <a:solidFill>
                      <a:schemeClr val="tx1"/>
                    </a:solidFill>
                    <a:effectLst/>
                    <a:latin typeface="Comic Sans MS" pitchFamily="66" charset="0"/>
                    <a:ea typeface="Times New Roman" pitchFamily="18" charset="0"/>
                    <a:cs typeface="Calibri" pitchFamily="34" charset="0"/>
                  </a:rPr>
                  <a:t>Erkman</a:t>
                </a:r>
                <a:r>
                  <a:rPr kumimoji="0" lang="en-US" sz="1400" b="0" i="0" u="none" strike="noStrike" cap="none" normalizeH="0" baseline="0" dirty="0" smtClean="0">
                    <a:ln>
                      <a:noFill/>
                    </a:ln>
                    <a:solidFill>
                      <a:schemeClr val="tx1"/>
                    </a:solidFill>
                    <a:effectLst/>
                    <a:latin typeface="Comic Sans MS" pitchFamily="66" charset="0"/>
                    <a:ea typeface="Times New Roman" pitchFamily="18" charset="0"/>
                    <a:cs typeface="Calibri" pitchFamily="34" charset="0"/>
                  </a:rPr>
                  <a:t> 1998</a:t>
                </a:r>
                <a:endParaRPr kumimoji="0" lang="en-US" sz="2400" b="0" i="0" u="none" strike="noStrike" cap="none" normalizeH="0" baseline="0" dirty="0" smtClean="0">
                  <a:ln>
                    <a:noFill/>
                  </a:ln>
                  <a:solidFill>
                    <a:schemeClr val="tx1"/>
                  </a:solidFill>
                  <a:effectLst/>
                  <a:latin typeface="Comic Sans MS" pitchFamily="66"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Comic Sans MS" pitchFamily="66" charset="0"/>
                    <a:ea typeface="Times New Roman" pitchFamily="18" charset="0"/>
                    <a:cs typeface="Calibri" pitchFamily="34" charset="0"/>
                  </a:rPr>
                  <a:t>Lifset</a:t>
                </a:r>
                <a:r>
                  <a:rPr kumimoji="0" lang="en-US" sz="1400" b="0" i="0" u="none" strike="noStrike" cap="none" normalizeH="0" baseline="0" dirty="0" smtClean="0">
                    <a:ln>
                      <a:noFill/>
                    </a:ln>
                    <a:solidFill>
                      <a:schemeClr val="tx1"/>
                    </a:solidFill>
                    <a:effectLst/>
                    <a:latin typeface="Comic Sans MS" pitchFamily="66" charset="0"/>
                    <a:ea typeface="Times New Roman" pitchFamily="18" charset="0"/>
                    <a:cs typeface="Calibri" pitchFamily="34" charset="0"/>
                  </a:rPr>
                  <a:t>/</a:t>
                </a:r>
                <a:r>
                  <a:rPr kumimoji="0" lang="en-US" sz="1400" b="0" i="0" u="none" strike="noStrike" cap="none" normalizeH="0" baseline="0" dirty="0" err="1" smtClean="0">
                    <a:ln>
                      <a:noFill/>
                    </a:ln>
                    <a:solidFill>
                      <a:schemeClr val="tx1"/>
                    </a:solidFill>
                    <a:effectLst/>
                    <a:latin typeface="Comic Sans MS" pitchFamily="66" charset="0"/>
                    <a:ea typeface="Times New Roman" pitchFamily="18" charset="0"/>
                    <a:cs typeface="Calibri" pitchFamily="34" charset="0"/>
                  </a:rPr>
                  <a:t>Graedel</a:t>
                </a:r>
                <a:r>
                  <a:rPr kumimoji="0" lang="en-US" sz="1400" b="0" i="0" u="none" strike="noStrike" cap="none" normalizeH="0" baseline="0" dirty="0" smtClean="0">
                    <a:ln>
                      <a:noFill/>
                    </a:ln>
                    <a:solidFill>
                      <a:schemeClr val="tx1"/>
                    </a:solidFill>
                    <a:effectLst/>
                    <a:latin typeface="Comic Sans MS" pitchFamily="66" charset="0"/>
                    <a:ea typeface="Times New Roman" pitchFamily="18" charset="0"/>
                    <a:cs typeface="Calibri" pitchFamily="34" charset="0"/>
                  </a:rPr>
                  <a:t> 2002</a:t>
                </a:r>
                <a:endParaRPr kumimoji="0" lang="en-US" sz="3600" b="0" i="0" u="none" strike="noStrike" cap="none" normalizeH="0" baseline="0" dirty="0" smtClean="0">
                  <a:ln>
                    <a:noFill/>
                  </a:ln>
                  <a:solidFill>
                    <a:schemeClr val="tx1"/>
                  </a:solidFill>
                  <a:effectLst/>
                  <a:latin typeface="Comic Sans MS" pitchFamily="66" charset="0"/>
                </a:endParaRPr>
              </a:p>
            </p:txBody>
          </p:sp>
          <p:sp>
            <p:nvSpPr>
              <p:cNvPr id="141" name="Rectangle 3"/>
              <p:cNvSpPr>
                <a:spLocks noChangeArrowheads="1"/>
              </p:cNvSpPr>
              <p:nvPr/>
            </p:nvSpPr>
            <p:spPr bwMode="auto">
              <a:xfrm>
                <a:off x="5960" y="19217"/>
                <a:ext cx="43897" cy="3524"/>
              </a:xfrm>
              <a:prstGeom prst="rect">
                <a:avLst/>
              </a:prstGeom>
              <a:solidFill>
                <a:srgbClr val="FFFFFF"/>
              </a:solidFill>
              <a:ln w="25400">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2000" b="1" i="0" u="sng" strike="noStrike" cap="none" normalizeH="0" baseline="0" dirty="0" smtClean="0">
                    <a:ln>
                      <a:noFill/>
                    </a:ln>
                    <a:solidFill>
                      <a:schemeClr val="tx2"/>
                    </a:solidFill>
                    <a:effectLst/>
                    <a:latin typeface="Comic Sans MS" pitchFamily="66" charset="0"/>
                    <a:ea typeface="Calibri" pitchFamily="34" charset="0"/>
                    <a:cs typeface="Calibri" pitchFamily="34" charset="0"/>
                  </a:rPr>
                  <a:t>Deux appropriations du socle commun</a:t>
                </a:r>
                <a:endParaRPr kumimoji="0" lang="fr-FR" sz="4400" b="1" i="0" u="none" strike="noStrike" cap="none" normalizeH="0" baseline="0" dirty="0" smtClean="0">
                  <a:ln>
                    <a:noFill/>
                  </a:ln>
                  <a:solidFill>
                    <a:schemeClr val="tx2"/>
                  </a:solidFill>
                  <a:effectLst/>
                  <a:latin typeface="Comic Sans MS" pitchFamily="66" charset="0"/>
                </a:endParaRPr>
              </a:p>
            </p:txBody>
          </p:sp>
          <p:sp>
            <p:nvSpPr>
              <p:cNvPr id="142" name="Rectangle à coins arrondis 4"/>
              <p:cNvSpPr>
                <a:spLocks noChangeArrowheads="1"/>
              </p:cNvSpPr>
              <p:nvPr/>
            </p:nvSpPr>
            <p:spPr bwMode="auto">
              <a:xfrm>
                <a:off x="30003" y="27346"/>
                <a:ext cx="25514" cy="7776"/>
              </a:xfrm>
              <a:prstGeom prst="roundRect">
                <a:avLst>
                  <a:gd name="adj" fmla="val 16667"/>
                </a:avLst>
              </a:prstGeom>
              <a:solidFill>
                <a:srgbClr val="FFFFFF"/>
              </a:solidFill>
              <a:ln w="25400">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1" i="0" u="sng" strike="noStrike" cap="none" normalizeH="0" baseline="0" dirty="0" smtClean="0">
                    <a:ln>
                      <a:noFill/>
                    </a:ln>
                    <a:solidFill>
                      <a:srgbClr val="CC0066"/>
                    </a:solidFill>
                    <a:effectLst/>
                    <a:latin typeface="Comic Sans MS" pitchFamily="66" charset="0"/>
                    <a:ea typeface="Times New Roman" pitchFamily="18" charset="0"/>
                    <a:cs typeface="Times New Roman" pitchFamily="18" charset="0"/>
                  </a:rPr>
                  <a:t>Une approche en économie politique, explicite</a:t>
                </a:r>
                <a:endParaRPr kumimoji="0" lang="fr-FR" sz="2400" b="1" i="0" u="none" strike="noStrike" cap="none" normalizeH="0" baseline="0" dirty="0" smtClean="0">
                  <a:ln>
                    <a:noFill/>
                  </a:ln>
                  <a:solidFill>
                    <a:srgbClr val="CC0066"/>
                  </a:solidFill>
                  <a:effectLst/>
                  <a:latin typeface="Comic Sans MS" pitchFamily="66"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err="1" smtClean="0">
                    <a:ln>
                      <a:noFill/>
                    </a:ln>
                    <a:solidFill>
                      <a:srgbClr val="CC0066"/>
                    </a:solidFill>
                    <a:effectLst/>
                    <a:latin typeface="Arial" pitchFamily="34" charset="0"/>
                    <a:ea typeface="Times New Roman" pitchFamily="18" charset="0"/>
                    <a:cs typeface="Calibri" pitchFamily="34" charset="0"/>
                  </a:rPr>
                  <a:t>Ehrenfeld</a:t>
                </a:r>
                <a:r>
                  <a:rPr kumimoji="0" lang="fr-FR" sz="1200" b="0" i="0" u="none" strike="noStrike" cap="none" normalizeH="0" baseline="0" dirty="0" smtClean="0">
                    <a:ln>
                      <a:noFill/>
                    </a:ln>
                    <a:solidFill>
                      <a:srgbClr val="CC0066"/>
                    </a:solidFill>
                    <a:effectLst/>
                    <a:latin typeface="Arial" pitchFamily="34" charset="0"/>
                    <a:ea typeface="Times New Roman" pitchFamily="18" charset="0"/>
                    <a:cs typeface="Calibri" pitchFamily="34" charset="0"/>
                  </a:rPr>
                  <a:t> 2000/2004</a:t>
                </a:r>
                <a:endParaRPr kumimoji="0" lang="fr-FR" sz="2000" b="0" i="0" u="none" strike="noStrike" cap="none" normalizeH="0" baseline="0" dirty="0" smtClean="0">
                  <a:ln>
                    <a:noFill/>
                  </a:ln>
                  <a:solidFill>
                    <a:srgbClr val="CC0066"/>
                  </a:solidFill>
                  <a:effectLst/>
                  <a:latin typeface="Arial" pitchFamily="34"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smtClean="0">
                    <a:ln>
                      <a:noFill/>
                    </a:ln>
                    <a:solidFill>
                      <a:srgbClr val="CC0066"/>
                    </a:solidFill>
                    <a:effectLst/>
                    <a:latin typeface="Arial" pitchFamily="34" charset="0"/>
                    <a:ea typeface="Times New Roman" pitchFamily="18" charset="0"/>
                    <a:cs typeface="Calibri" pitchFamily="34" charset="0"/>
                  </a:rPr>
                  <a:t>Hoffman 2003</a:t>
                </a:r>
                <a:endParaRPr kumimoji="0" lang="fr-FR" sz="2000" b="0" i="0" u="none" strike="noStrike" cap="none" normalizeH="0" baseline="0" dirty="0" smtClean="0">
                  <a:ln>
                    <a:noFill/>
                  </a:ln>
                  <a:solidFill>
                    <a:srgbClr val="CC0066"/>
                  </a:solidFill>
                  <a:effectLst/>
                  <a:latin typeface="Arial" pitchFamily="34"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dirty="0" smtClean="0">
                    <a:ln>
                      <a:noFill/>
                    </a:ln>
                    <a:solidFill>
                      <a:srgbClr val="CC0066"/>
                    </a:solidFill>
                    <a:effectLst/>
                    <a:latin typeface="Arial" pitchFamily="34" charset="0"/>
                    <a:ea typeface="Times New Roman" pitchFamily="18" charset="0"/>
                    <a:cs typeface="Calibri" pitchFamily="34" charset="0"/>
                  </a:rPr>
                  <a:t>Cohen </a:t>
                </a:r>
                <a:r>
                  <a:rPr kumimoji="0" lang="fr-FR" sz="1200" b="0" i="0" u="none" strike="noStrike" cap="none" normalizeH="0" baseline="0" dirty="0" err="1" smtClean="0">
                    <a:ln>
                      <a:noFill/>
                    </a:ln>
                    <a:solidFill>
                      <a:srgbClr val="CC0066"/>
                    </a:solidFill>
                    <a:effectLst/>
                    <a:latin typeface="Arial" pitchFamily="34" charset="0"/>
                    <a:ea typeface="Times New Roman" pitchFamily="18" charset="0"/>
                    <a:cs typeface="Calibri" pitchFamily="34" charset="0"/>
                  </a:rPr>
                  <a:t>Rosenthal</a:t>
                </a:r>
                <a:r>
                  <a:rPr kumimoji="0" lang="fr-FR" sz="1200" b="0" i="0" u="none" strike="noStrike" cap="none" normalizeH="0" baseline="0" dirty="0" smtClean="0">
                    <a:ln>
                      <a:noFill/>
                    </a:ln>
                    <a:solidFill>
                      <a:srgbClr val="CC0066"/>
                    </a:solidFill>
                    <a:effectLst/>
                    <a:latin typeface="Arial" pitchFamily="34" charset="0"/>
                    <a:ea typeface="Times New Roman" pitchFamily="18" charset="0"/>
                    <a:cs typeface="Calibri" pitchFamily="34" charset="0"/>
                  </a:rPr>
                  <a:t> 2000</a:t>
                </a:r>
                <a:endParaRPr kumimoji="0" lang="fr-FR" sz="3200" b="0" i="0" u="none" strike="noStrike" cap="none" normalizeH="0" baseline="0" dirty="0" smtClean="0">
                  <a:ln>
                    <a:noFill/>
                  </a:ln>
                  <a:solidFill>
                    <a:srgbClr val="CC0066"/>
                  </a:solidFill>
                  <a:effectLst/>
                  <a:latin typeface="Arial" pitchFamily="34" charset="0"/>
                </a:endParaRPr>
              </a:p>
            </p:txBody>
          </p:sp>
          <p:sp>
            <p:nvSpPr>
              <p:cNvPr id="143" name="Rectangle à coins arrondis 5"/>
              <p:cNvSpPr>
                <a:spLocks noChangeArrowheads="1"/>
              </p:cNvSpPr>
              <p:nvPr/>
            </p:nvSpPr>
            <p:spPr bwMode="auto">
              <a:xfrm>
                <a:off x="2698" y="27349"/>
                <a:ext cx="24090" cy="7771"/>
              </a:xfrm>
              <a:prstGeom prst="roundRect">
                <a:avLst>
                  <a:gd name="adj" fmla="val 16667"/>
                </a:avLst>
              </a:prstGeom>
              <a:solidFill>
                <a:srgbClr val="FFFFFF"/>
              </a:solidFill>
              <a:ln w="25400">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r-FR" sz="1400" b="1" i="0" u="sng" strike="noStrike" cap="none" normalizeH="0" baseline="0" dirty="0" smtClean="0">
                    <a:ln>
                      <a:noFill/>
                    </a:ln>
                    <a:solidFill>
                      <a:schemeClr val="tx1"/>
                    </a:solidFill>
                    <a:effectLst/>
                    <a:latin typeface="Comic Sans MS" pitchFamily="66" charset="0"/>
                    <a:ea typeface="Calibri" pitchFamily="34" charset="0"/>
                    <a:cs typeface="Calibri" pitchFamily="34" charset="0"/>
                  </a:rPr>
                  <a:t>Une approche libérale, implicite</a:t>
                </a:r>
                <a:endParaRPr kumimoji="0" lang="fr-FR" sz="2400" b="1" i="0" u="none" strike="noStrike" cap="none" normalizeH="0" baseline="0" dirty="0" smtClean="0">
                  <a:ln>
                    <a:noFill/>
                  </a:ln>
                  <a:solidFill>
                    <a:schemeClr val="tx1"/>
                  </a:solidFill>
                  <a:effectLst/>
                  <a:latin typeface="Comic Sans MS" pitchFamily="66"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chemeClr val="tx1"/>
                    </a:solidFill>
                    <a:effectLst/>
                    <a:latin typeface="Comic Sans MS" pitchFamily="66" charset="0"/>
                    <a:ea typeface="Calibri" pitchFamily="34" charset="0"/>
                    <a:cs typeface="Calibri" pitchFamily="34" charset="0"/>
                  </a:rPr>
                  <a:t>Allenby 1999a/1999b</a:t>
                </a:r>
                <a:endParaRPr kumimoji="0" lang="fr-FR" sz="2400" b="0" i="0" u="none" strike="noStrike" cap="none" normalizeH="0" baseline="0" dirty="0" smtClean="0">
                  <a:ln>
                    <a:noFill/>
                  </a:ln>
                  <a:solidFill>
                    <a:schemeClr val="tx1"/>
                  </a:solidFill>
                  <a:effectLst/>
                  <a:latin typeface="Comic Sans MS" pitchFamily="66" charset="0"/>
                  <a:ea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400" b="0" i="0" u="none" strike="noStrike" cap="none" normalizeH="0" baseline="0" dirty="0" smtClean="0">
                    <a:ln>
                      <a:noFill/>
                    </a:ln>
                    <a:solidFill>
                      <a:schemeClr val="tx1"/>
                    </a:solidFill>
                    <a:effectLst/>
                    <a:latin typeface="Comic Sans MS" pitchFamily="66" charset="0"/>
                    <a:ea typeface="Calibri" pitchFamily="34" charset="0"/>
                    <a:cs typeface="Calibri" pitchFamily="34" charset="0"/>
                  </a:rPr>
                  <a:t>Lombardi/</a:t>
                </a:r>
                <a:r>
                  <a:rPr kumimoji="0" lang="fr-FR" sz="1400" b="0" i="0" u="none" strike="noStrike" cap="none" normalizeH="0" baseline="0" dirty="0" err="1" smtClean="0">
                    <a:ln>
                      <a:noFill/>
                    </a:ln>
                    <a:solidFill>
                      <a:schemeClr val="tx1"/>
                    </a:solidFill>
                    <a:effectLst/>
                    <a:latin typeface="Comic Sans MS" pitchFamily="66" charset="0"/>
                    <a:ea typeface="Calibri" pitchFamily="34" charset="0"/>
                    <a:cs typeface="Calibri" pitchFamily="34" charset="0"/>
                  </a:rPr>
                  <a:t>Laybourn</a:t>
                </a:r>
                <a:r>
                  <a:rPr kumimoji="0" lang="fr-FR" sz="1400" b="0" i="0" u="none" strike="noStrike" cap="none" normalizeH="0" baseline="0" dirty="0" smtClean="0">
                    <a:ln>
                      <a:noFill/>
                    </a:ln>
                    <a:solidFill>
                      <a:schemeClr val="tx1"/>
                    </a:solidFill>
                    <a:effectLst/>
                    <a:latin typeface="Comic Sans MS" pitchFamily="66" charset="0"/>
                    <a:ea typeface="Calibri" pitchFamily="34" charset="0"/>
                    <a:cs typeface="Calibri" pitchFamily="34" charset="0"/>
                  </a:rPr>
                  <a:t> 2012</a:t>
                </a:r>
                <a:endParaRPr kumimoji="0" lang="fr-FR" sz="3600" b="0" i="0" u="none" strike="noStrike" cap="none" normalizeH="0" baseline="0" dirty="0" smtClean="0">
                  <a:ln>
                    <a:noFill/>
                  </a:ln>
                  <a:solidFill>
                    <a:schemeClr val="tx1"/>
                  </a:solidFill>
                  <a:effectLst/>
                  <a:latin typeface="Comic Sans MS" pitchFamily="66" charset="0"/>
                </a:endParaRPr>
              </a:p>
            </p:txBody>
          </p:sp>
          <p:sp>
            <p:nvSpPr>
              <p:cNvPr id="145" name="Connecteur droit avec flèche 7"/>
              <p:cNvSpPr>
                <a:spLocks noChangeShapeType="1"/>
              </p:cNvSpPr>
              <p:nvPr/>
            </p:nvSpPr>
            <p:spPr bwMode="auto">
              <a:xfrm>
                <a:off x="42861" y="22700"/>
                <a:ext cx="0" cy="4610"/>
              </a:xfrm>
              <a:prstGeom prst="straightConnector1">
                <a:avLst/>
              </a:prstGeom>
              <a:noFill/>
              <a:ln w="57150">
                <a:solidFill>
                  <a:srgbClr val="CC0066"/>
                </a:solidFill>
                <a:round/>
                <a:headEnd/>
                <a:tailEnd type="arrow" w="med" len="med"/>
              </a:ln>
            </p:spPr>
            <p:txBody>
              <a:bodyPr vert="horz" wrap="square" lIns="91440" tIns="45720" rIns="91440" bIns="45720" numCol="1" anchor="t" anchorCtr="0" compatLnSpc="1">
                <a:prstTxWarp prst="textNoShape">
                  <a:avLst/>
                </a:prstTxWarp>
              </a:bodyPr>
              <a:lstStyle/>
              <a:p>
                <a:endParaRPr lang="fr-FR"/>
              </a:p>
            </p:txBody>
          </p:sp>
          <p:sp>
            <p:nvSpPr>
              <p:cNvPr id="146" name="Connecteur droit avec flèche 8"/>
              <p:cNvSpPr>
                <a:spLocks noChangeShapeType="1"/>
              </p:cNvSpPr>
              <p:nvPr/>
            </p:nvSpPr>
            <p:spPr bwMode="auto">
              <a:xfrm flipH="1">
                <a:off x="27908" y="15304"/>
                <a:ext cx="12" cy="3913"/>
              </a:xfrm>
              <a:prstGeom prst="straightConnector1">
                <a:avLst/>
              </a:prstGeom>
              <a:noFill/>
              <a:ln w="57150">
                <a:solidFill>
                  <a:schemeClr val="accent1">
                    <a:lumMod val="75000"/>
                  </a:schemeClr>
                </a:solidFill>
                <a:round/>
                <a:headEnd/>
                <a:tailEnd type="arrow" w="med" len="med"/>
              </a:ln>
            </p:spPr>
            <p:txBody>
              <a:bodyPr vert="horz" wrap="square" lIns="91440" tIns="45720" rIns="91440" bIns="45720" numCol="1" anchor="t" anchorCtr="0" compatLnSpc="1">
                <a:prstTxWarp prst="textNoShape">
                  <a:avLst/>
                </a:prstTxWarp>
              </a:bodyPr>
              <a:lstStyle/>
              <a:p>
                <a:endParaRPr lang="fr-FR"/>
              </a:p>
            </p:txBody>
          </p:sp>
        </p:grpSp>
      </p:grpSp>
      <p:sp>
        <p:nvSpPr>
          <p:cNvPr id="13" name="ZoneTexte 12"/>
          <p:cNvSpPr txBox="1"/>
          <p:nvPr/>
        </p:nvSpPr>
        <p:spPr>
          <a:xfrm>
            <a:off x="1835696" y="476672"/>
            <a:ext cx="5242141" cy="461665"/>
          </a:xfrm>
          <a:prstGeom prst="rect">
            <a:avLst/>
          </a:prstGeom>
          <a:noFill/>
        </p:spPr>
        <p:txBody>
          <a:bodyPr wrap="none" rtlCol="0">
            <a:spAutoFit/>
          </a:bodyPr>
          <a:lstStyle/>
          <a:p>
            <a:r>
              <a:rPr lang="fr-FR" sz="2400" b="1" dirty="0" smtClean="0">
                <a:solidFill>
                  <a:schemeClr val="tx2">
                    <a:lumMod val="75000"/>
                  </a:schemeClr>
                </a:solidFill>
                <a:latin typeface="Comic Sans MS" pitchFamily="66" charset="0"/>
              </a:rPr>
              <a:t>Les différentes approches de l’EI</a:t>
            </a:r>
            <a:endParaRPr lang="fr-FR" sz="2400" b="1" dirty="0">
              <a:solidFill>
                <a:schemeClr val="tx2">
                  <a:lumMod val="75000"/>
                </a:schemeClr>
              </a:solidFill>
              <a:latin typeface="Comic Sans MS" pitchFamily="66" charset="0"/>
            </a:endParaRPr>
          </a:p>
        </p:txBody>
      </p:sp>
      <p:sp>
        <p:nvSpPr>
          <p:cNvPr id="14" name="Connecteur droit avec flèche 7"/>
          <p:cNvSpPr>
            <a:spLocks noChangeShapeType="1"/>
          </p:cNvSpPr>
          <p:nvPr/>
        </p:nvSpPr>
        <p:spPr bwMode="auto">
          <a:xfrm>
            <a:off x="2843808" y="4221088"/>
            <a:ext cx="0" cy="765451"/>
          </a:xfrm>
          <a:prstGeom prst="straightConnector1">
            <a:avLst/>
          </a:prstGeom>
          <a:noFill/>
          <a:ln w="57150">
            <a:solidFill>
              <a:srgbClr val="000000"/>
            </a:solidFill>
            <a:round/>
            <a:headEnd/>
            <a:tailEnd type="arrow" w="med" len="med"/>
          </a:ln>
        </p:spPr>
        <p:txBody>
          <a:bodyPr vert="horz" wrap="square" lIns="91440" tIns="45720" rIns="91440" bIns="45720" numCol="1" anchor="t" anchorCtr="0" compatLnSpc="1">
            <a:prstTxWarp prst="textNoShape">
              <a:avLst/>
            </a:prstTxWarp>
          </a:bodyPr>
          <a:lstStyle/>
          <a:p>
            <a:endParaRPr lang="fr-F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numéro de diapositive 2"/>
          <p:cNvSpPr>
            <a:spLocks noGrp="1"/>
          </p:cNvSpPr>
          <p:nvPr>
            <p:ph type="sldNum" sz="quarter" idx="11"/>
          </p:nvPr>
        </p:nvSpPr>
        <p:spPr>
          <a:noFill/>
        </p:spPr>
        <p:txBody>
          <a:bodyPr/>
          <a:lstStyle/>
          <a:p>
            <a:fld id="{64DA27D8-4F8F-48FE-917E-8642F797F19D}" type="slidenum">
              <a:rPr lang="en-GB" altLang="en-US" smtClean="0"/>
              <a:pPr/>
              <a:t>11</a:t>
            </a:fld>
            <a:endParaRPr lang="en-GB" altLang="en-US" smtClean="0"/>
          </a:p>
        </p:txBody>
      </p:sp>
      <p:graphicFrame>
        <p:nvGraphicFramePr>
          <p:cNvPr id="4" name="Tableau 3"/>
          <p:cNvGraphicFramePr>
            <a:graphicFrameLocks noGrp="1"/>
          </p:cNvGraphicFramePr>
          <p:nvPr>
            <p:extLst>
              <p:ext uri="{D42A27DB-BD31-4B8C-83A1-F6EECF244321}">
                <p14:modId xmlns:p14="http://schemas.microsoft.com/office/powerpoint/2010/main" val="1225745392"/>
              </p:ext>
            </p:extLst>
          </p:nvPr>
        </p:nvGraphicFramePr>
        <p:xfrm>
          <a:off x="107504" y="116633"/>
          <a:ext cx="9036495" cy="6741368"/>
        </p:xfrm>
        <a:graphic>
          <a:graphicData uri="http://schemas.openxmlformats.org/drawingml/2006/table">
            <a:tbl>
              <a:tblPr firstRow="1" firstCol="1" bandRow="1">
                <a:tableStyleId>{5C22544A-7EE6-4342-B048-85BDC9FD1C3A}</a:tableStyleId>
              </a:tblPr>
              <a:tblGrid>
                <a:gridCol w="2634271"/>
                <a:gridCol w="2656877"/>
                <a:gridCol w="3745347"/>
              </a:tblGrid>
              <a:tr h="521973">
                <a:tc rowSpan="2">
                  <a:txBody>
                    <a:bodyPr/>
                    <a:lstStyle/>
                    <a:p>
                      <a:pPr>
                        <a:lnSpc>
                          <a:spcPct val="115000"/>
                        </a:lnSpc>
                        <a:spcAft>
                          <a:spcPts val="0"/>
                        </a:spcAft>
                      </a:pPr>
                      <a:r>
                        <a:rPr lang="fr-FR" sz="1100" dirty="0">
                          <a:solidFill>
                            <a:schemeClr val="bg1"/>
                          </a:solidFill>
                          <a:effectLst/>
                        </a:rPr>
                        <a:t> </a:t>
                      </a:r>
                      <a:endParaRPr lang="fr-FR" sz="1100" dirty="0">
                        <a:solidFill>
                          <a:schemeClr val="bg1"/>
                        </a:solidFill>
                        <a:effectLst/>
                        <a:latin typeface="Calibri"/>
                        <a:ea typeface="Calibri"/>
                        <a:cs typeface="Times New Roman"/>
                      </a:endParaRPr>
                    </a:p>
                  </a:txBody>
                  <a:tcPr marL="68580" marR="68580" marT="0" marB="0" anchor="ctr">
                    <a:noFill/>
                  </a:tcPr>
                </a:tc>
                <a:tc gridSpan="2">
                  <a:txBody>
                    <a:bodyPr/>
                    <a:lstStyle/>
                    <a:p>
                      <a:pPr algn="ctr">
                        <a:lnSpc>
                          <a:spcPct val="115000"/>
                        </a:lnSpc>
                        <a:spcAft>
                          <a:spcPts val="0"/>
                        </a:spcAft>
                      </a:pPr>
                      <a:r>
                        <a:rPr lang="fr-FR" sz="2000" dirty="0">
                          <a:solidFill>
                            <a:schemeClr val="bg1"/>
                          </a:solidFill>
                          <a:effectLst/>
                          <a:latin typeface="Comic Sans MS" panose="030F0702030302020204" pitchFamily="66" charset="0"/>
                        </a:rPr>
                        <a:t>Les approches de l’EI</a:t>
                      </a:r>
                      <a:endParaRPr lang="fr-FR" sz="2000" dirty="0">
                        <a:solidFill>
                          <a:schemeClr val="bg1"/>
                        </a:solidFill>
                        <a:effectLst/>
                        <a:latin typeface="Comic Sans MS" panose="030F0702030302020204" pitchFamily="66" charset="0"/>
                        <a:ea typeface="Calibri"/>
                        <a:cs typeface="Times New Roman"/>
                      </a:endParaRPr>
                    </a:p>
                  </a:txBody>
                  <a:tcPr marL="68580" marR="68580" marT="0" marB="0" anchor="ctr"/>
                </a:tc>
                <a:tc hMerge="1">
                  <a:txBody>
                    <a:bodyPr/>
                    <a:lstStyle/>
                    <a:p>
                      <a:endParaRPr lang="fr-FR"/>
                    </a:p>
                  </a:txBody>
                  <a:tcPr/>
                </a:tc>
              </a:tr>
              <a:tr h="548901">
                <a:tc vMerge="1">
                  <a:txBody>
                    <a:bodyPr/>
                    <a:lstStyle/>
                    <a:p>
                      <a:endParaRPr lang="fr-FR"/>
                    </a:p>
                  </a:txBody>
                  <a:tcPr/>
                </a:tc>
                <a:tc>
                  <a:txBody>
                    <a:bodyPr/>
                    <a:lstStyle/>
                    <a:p>
                      <a:pPr algn="ctr">
                        <a:lnSpc>
                          <a:spcPct val="115000"/>
                        </a:lnSpc>
                        <a:spcAft>
                          <a:spcPts val="0"/>
                        </a:spcAft>
                      </a:pPr>
                      <a:r>
                        <a:rPr lang="fr-FR" sz="1800" b="1" u="sng" dirty="0" smtClean="0">
                          <a:solidFill>
                            <a:srgbClr val="002060"/>
                          </a:solidFill>
                          <a:effectLst/>
                          <a:latin typeface="Comic Sans MS" panose="030F0702030302020204" pitchFamily="66" charset="0"/>
                        </a:rPr>
                        <a:t>libérale</a:t>
                      </a:r>
                      <a:endParaRPr lang="fr-FR" sz="1800" b="1" u="sng" dirty="0">
                        <a:solidFill>
                          <a:srgbClr val="002060"/>
                        </a:solidFill>
                        <a:effectLst/>
                        <a:latin typeface="Comic Sans MS" panose="030F0702030302020204" pitchFamily="66" charset="0"/>
                        <a:ea typeface="Calibri"/>
                        <a:cs typeface="Times New Roman"/>
                      </a:endParaRPr>
                    </a:p>
                  </a:txBody>
                  <a:tcPr marL="68580" marR="68580" marT="0" marB="0" anchor="ctr">
                    <a:solidFill>
                      <a:schemeClr val="tx2">
                        <a:lumMod val="20000"/>
                        <a:lumOff val="80000"/>
                      </a:schemeClr>
                    </a:solidFill>
                  </a:tcPr>
                </a:tc>
                <a:tc>
                  <a:txBody>
                    <a:bodyPr/>
                    <a:lstStyle/>
                    <a:p>
                      <a:pPr algn="ctr">
                        <a:lnSpc>
                          <a:spcPct val="115000"/>
                        </a:lnSpc>
                        <a:spcAft>
                          <a:spcPts val="0"/>
                        </a:spcAft>
                      </a:pPr>
                      <a:r>
                        <a:rPr lang="fr-FR" sz="1800" b="1" u="sng" dirty="0" smtClean="0">
                          <a:solidFill>
                            <a:srgbClr val="002060"/>
                          </a:solidFill>
                          <a:effectLst/>
                          <a:latin typeface="Comic Sans MS" panose="030F0702030302020204" pitchFamily="66" charset="0"/>
                        </a:rPr>
                        <a:t>Économie</a:t>
                      </a:r>
                      <a:r>
                        <a:rPr lang="fr-FR" sz="1800" b="1" u="sng" baseline="0" dirty="0" smtClean="0">
                          <a:solidFill>
                            <a:srgbClr val="002060"/>
                          </a:solidFill>
                          <a:effectLst/>
                          <a:latin typeface="Comic Sans MS" panose="030F0702030302020204" pitchFamily="66" charset="0"/>
                        </a:rPr>
                        <a:t> politique</a:t>
                      </a:r>
                      <a:endParaRPr lang="fr-FR" sz="1800" b="1" u="sng" dirty="0">
                        <a:solidFill>
                          <a:srgbClr val="002060"/>
                        </a:solidFill>
                        <a:effectLst/>
                        <a:latin typeface="Comic Sans MS" panose="030F0702030302020204" pitchFamily="66" charset="0"/>
                        <a:ea typeface="Calibri"/>
                        <a:cs typeface="Times New Roman"/>
                      </a:endParaRPr>
                    </a:p>
                  </a:txBody>
                  <a:tcPr marL="68580" marR="68580" marT="0" marB="0" anchor="ctr">
                    <a:solidFill>
                      <a:schemeClr val="tx2">
                        <a:lumMod val="20000"/>
                        <a:lumOff val="80000"/>
                      </a:schemeClr>
                    </a:solidFill>
                  </a:tcPr>
                </a:tc>
              </a:tr>
              <a:tr h="1106737">
                <a:tc>
                  <a:txBody>
                    <a:bodyPr/>
                    <a:lstStyle/>
                    <a:p>
                      <a:pPr marL="20955">
                        <a:lnSpc>
                          <a:spcPct val="115000"/>
                        </a:lnSpc>
                        <a:spcAft>
                          <a:spcPts val="0"/>
                        </a:spcAft>
                      </a:pPr>
                      <a:r>
                        <a:rPr lang="fr-FR" sz="1800" b="1" dirty="0">
                          <a:solidFill>
                            <a:schemeClr val="bg1"/>
                          </a:solidFill>
                          <a:effectLst/>
                          <a:latin typeface="Comic Sans MS" panose="030F0702030302020204" pitchFamily="66" charset="0"/>
                        </a:rPr>
                        <a:t>Economie et environnement</a:t>
                      </a:r>
                      <a:endParaRPr lang="fr-FR" sz="18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i="1" dirty="0" err="1">
                          <a:solidFill>
                            <a:srgbClr val="002060"/>
                          </a:solidFill>
                          <a:effectLst/>
                          <a:latin typeface="Comic Sans MS" panose="030F0702030302020204" pitchFamily="66" charset="0"/>
                        </a:rPr>
                        <a:t>Environmental</a:t>
                      </a:r>
                      <a:r>
                        <a:rPr lang="fr-FR" sz="1400" b="1" i="1" dirty="0">
                          <a:solidFill>
                            <a:srgbClr val="002060"/>
                          </a:solidFill>
                          <a:effectLst/>
                          <a:latin typeface="Comic Sans MS" panose="030F0702030302020204" pitchFamily="66" charset="0"/>
                        </a:rPr>
                        <a:t> </a:t>
                      </a:r>
                      <a:r>
                        <a:rPr lang="fr-FR" sz="1400" b="1" i="1" dirty="0" err="1">
                          <a:solidFill>
                            <a:srgbClr val="002060"/>
                          </a:solidFill>
                          <a:effectLst/>
                          <a:latin typeface="Comic Sans MS" panose="030F0702030302020204" pitchFamily="66" charset="0"/>
                        </a:rPr>
                        <a:t>Economics</a:t>
                      </a:r>
                      <a:endParaRPr lang="fr-FR" sz="1400" b="1" i="1" dirty="0">
                        <a:solidFill>
                          <a:srgbClr val="002060"/>
                        </a:solidFill>
                        <a:effectLst/>
                        <a:latin typeface="Comic Sans MS" panose="030F0702030302020204" pitchFamily="66" charset="0"/>
                      </a:endParaRPr>
                    </a:p>
                    <a:p>
                      <a:pPr algn="ctr">
                        <a:lnSpc>
                          <a:spcPct val="115000"/>
                        </a:lnSpc>
                        <a:spcAft>
                          <a:spcPts val="0"/>
                        </a:spcAft>
                      </a:pPr>
                      <a:r>
                        <a:rPr lang="fr-FR" sz="1400" b="1" dirty="0" smtClean="0">
                          <a:solidFill>
                            <a:srgbClr val="002060"/>
                          </a:solidFill>
                          <a:effectLst/>
                          <a:latin typeface="Comic Sans MS" panose="030F0702030302020204" pitchFamily="66" charset="0"/>
                        </a:rPr>
                        <a:t>Economie </a:t>
                      </a:r>
                      <a:r>
                        <a:rPr lang="fr-FR" sz="1400" b="1" dirty="0">
                          <a:solidFill>
                            <a:srgbClr val="002060"/>
                          </a:solidFill>
                          <a:effectLst/>
                          <a:latin typeface="Comic Sans MS" panose="030F0702030302020204" pitchFamily="66" charset="0"/>
                        </a:rPr>
                        <a:t>de l’environnement standard</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 </a:t>
                      </a:r>
                      <a:r>
                        <a:rPr lang="fr-FR" sz="1400" b="1" i="1" dirty="0">
                          <a:solidFill>
                            <a:srgbClr val="002060"/>
                          </a:solidFill>
                          <a:effectLst/>
                          <a:latin typeface="Comic Sans MS" panose="030F0702030302020204" pitchFamily="66" charset="0"/>
                        </a:rPr>
                        <a:t>Socio-</a:t>
                      </a:r>
                      <a:r>
                        <a:rPr lang="fr-FR" sz="1400" b="1" i="1" dirty="0" err="1">
                          <a:solidFill>
                            <a:srgbClr val="002060"/>
                          </a:solidFill>
                          <a:effectLst/>
                          <a:latin typeface="Comic Sans MS" panose="030F0702030302020204" pitchFamily="66" charset="0"/>
                        </a:rPr>
                        <a:t>ecological</a:t>
                      </a:r>
                      <a:r>
                        <a:rPr lang="fr-FR" sz="1400" b="1" i="1" dirty="0">
                          <a:solidFill>
                            <a:srgbClr val="002060"/>
                          </a:solidFill>
                          <a:effectLst/>
                          <a:latin typeface="Comic Sans MS" panose="030F0702030302020204" pitchFamily="66" charset="0"/>
                        </a:rPr>
                        <a:t> </a:t>
                      </a:r>
                      <a:r>
                        <a:rPr lang="fr-FR" sz="1400" b="1" i="1" dirty="0" err="1">
                          <a:solidFill>
                            <a:srgbClr val="002060"/>
                          </a:solidFill>
                          <a:effectLst/>
                          <a:latin typeface="Comic Sans MS" panose="030F0702030302020204" pitchFamily="66" charset="0"/>
                        </a:rPr>
                        <a:t>economics</a:t>
                      </a:r>
                      <a:r>
                        <a:rPr lang="fr-FR" sz="1400" b="1" dirty="0">
                          <a:solidFill>
                            <a:srgbClr val="002060"/>
                          </a:solidFill>
                          <a:effectLst/>
                          <a:latin typeface="Comic Sans MS" panose="030F0702030302020204" pitchFamily="66" charset="0"/>
                        </a:rPr>
                        <a:t> » </a:t>
                      </a:r>
                      <a:r>
                        <a:rPr lang="fr-FR" sz="1400" b="1" dirty="0" smtClean="0">
                          <a:solidFill>
                            <a:srgbClr val="002060"/>
                          </a:solidFill>
                          <a:effectLst/>
                          <a:latin typeface="Comic Sans MS" panose="030F0702030302020204" pitchFamily="66" charset="0"/>
                        </a:rPr>
                        <a:t>(</a:t>
                      </a:r>
                      <a:r>
                        <a:rPr lang="fr-FR" sz="1400" b="1" dirty="0" err="1" smtClean="0">
                          <a:solidFill>
                            <a:srgbClr val="002060"/>
                          </a:solidFill>
                          <a:effectLst/>
                          <a:latin typeface="Comic Sans MS" panose="030F0702030302020204" pitchFamily="66" charset="0"/>
                        </a:rPr>
                        <a:t>Spash</a:t>
                      </a:r>
                      <a:r>
                        <a:rPr lang="fr-FR" sz="1400" b="1" dirty="0">
                          <a:solidFill>
                            <a:srgbClr val="002060"/>
                          </a:solidFill>
                          <a:effectLst/>
                          <a:latin typeface="Comic Sans MS" panose="030F0702030302020204" pitchFamily="66" charset="0"/>
                        </a:rPr>
                        <a:t>, </a:t>
                      </a:r>
                      <a:r>
                        <a:rPr lang="fr-FR" sz="1400" b="1" dirty="0" smtClean="0">
                          <a:solidFill>
                            <a:srgbClr val="002060"/>
                          </a:solidFill>
                          <a:effectLst/>
                          <a:latin typeface="Comic Sans MS" panose="030F0702030302020204" pitchFamily="66" charset="0"/>
                        </a:rPr>
                        <a:t>2011)</a:t>
                      </a:r>
                      <a:endParaRPr lang="fr-FR" sz="1400" b="1" dirty="0">
                        <a:solidFill>
                          <a:srgbClr val="002060"/>
                        </a:solidFill>
                        <a:effectLst/>
                        <a:latin typeface="Comic Sans MS" panose="030F0702030302020204" pitchFamily="66" charset="0"/>
                      </a:endParaRPr>
                    </a:p>
                    <a:p>
                      <a:pPr algn="ctr">
                        <a:lnSpc>
                          <a:spcPct val="115000"/>
                        </a:lnSpc>
                        <a:spcAft>
                          <a:spcPts val="0"/>
                        </a:spcAft>
                      </a:pPr>
                      <a:r>
                        <a:rPr lang="fr-FR" sz="1400" b="1" dirty="0">
                          <a:solidFill>
                            <a:srgbClr val="002060"/>
                          </a:solidFill>
                          <a:effectLst/>
                          <a:latin typeface="Comic Sans MS" panose="030F0702030302020204" pitchFamily="66" charset="0"/>
                        </a:rPr>
                        <a:t>Ecodéveloppement </a:t>
                      </a:r>
                      <a:r>
                        <a:rPr lang="fr-FR" sz="1400" b="1" dirty="0" smtClean="0">
                          <a:solidFill>
                            <a:srgbClr val="002060"/>
                          </a:solidFill>
                          <a:effectLst/>
                          <a:latin typeface="Comic Sans MS" panose="030F0702030302020204" pitchFamily="66" charset="0"/>
                        </a:rPr>
                        <a:t>(Sachs</a:t>
                      </a:r>
                      <a:r>
                        <a:rPr lang="fr-FR" sz="1400" b="1" dirty="0">
                          <a:solidFill>
                            <a:srgbClr val="002060"/>
                          </a:solidFill>
                          <a:effectLst/>
                          <a:latin typeface="Comic Sans MS" panose="030F0702030302020204" pitchFamily="66" charset="0"/>
                        </a:rPr>
                        <a:t>, </a:t>
                      </a:r>
                      <a:r>
                        <a:rPr lang="fr-FR" sz="1400" b="1" dirty="0" smtClean="0">
                          <a:solidFill>
                            <a:srgbClr val="002060"/>
                          </a:solidFill>
                          <a:effectLst/>
                          <a:latin typeface="Comic Sans MS" panose="030F0702030302020204" pitchFamily="66" charset="0"/>
                        </a:rPr>
                        <a:t>1980)</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952635">
                <a:tc>
                  <a:txBody>
                    <a:bodyPr/>
                    <a:lstStyle/>
                    <a:p>
                      <a:pPr marL="20955">
                        <a:lnSpc>
                          <a:spcPct val="115000"/>
                        </a:lnSpc>
                        <a:spcAft>
                          <a:spcPts val="0"/>
                        </a:spcAft>
                      </a:pPr>
                      <a:r>
                        <a:rPr lang="fr-FR" sz="1800" b="1" dirty="0" smtClean="0">
                          <a:solidFill>
                            <a:srgbClr val="002060"/>
                          </a:solidFill>
                          <a:effectLst/>
                          <a:latin typeface="Comic Sans MS" panose="030F0702030302020204" pitchFamily="66" charset="0"/>
                        </a:rPr>
                        <a:t>Durabilité</a:t>
                      </a:r>
                      <a:r>
                        <a:rPr lang="fr-FR" sz="1800" b="1" baseline="0" dirty="0" smtClean="0">
                          <a:solidFill>
                            <a:srgbClr val="002060"/>
                          </a:solidFill>
                          <a:effectLst/>
                          <a:latin typeface="Comic Sans MS" panose="030F0702030302020204" pitchFamily="66" charset="0"/>
                        </a:rPr>
                        <a:t> du </a:t>
                      </a:r>
                      <a:r>
                        <a:rPr lang="fr-FR" sz="1800" b="1" dirty="0" smtClean="0">
                          <a:solidFill>
                            <a:srgbClr val="002060"/>
                          </a:solidFill>
                          <a:effectLst/>
                          <a:latin typeface="Comic Sans MS" panose="030F0702030302020204" pitchFamily="66" charset="0"/>
                        </a:rPr>
                        <a:t>Développement</a:t>
                      </a:r>
                      <a:endParaRPr lang="fr-FR" sz="18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Durabilité faible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Durabilité forte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1079239">
                <a:tc>
                  <a:txBody>
                    <a:bodyPr/>
                    <a:lstStyle/>
                    <a:p>
                      <a:pPr marL="20955">
                        <a:lnSpc>
                          <a:spcPct val="115000"/>
                        </a:lnSpc>
                        <a:spcAft>
                          <a:spcPts val="0"/>
                        </a:spcAft>
                      </a:pPr>
                      <a:r>
                        <a:rPr lang="fr-FR" sz="1800" b="1" dirty="0">
                          <a:solidFill>
                            <a:schemeClr val="bg1"/>
                          </a:solidFill>
                          <a:effectLst/>
                          <a:latin typeface="Comic Sans MS" panose="030F0702030302020204" pitchFamily="66" charset="0"/>
                        </a:rPr>
                        <a:t>Démarche</a:t>
                      </a:r>
                      <a:endParaRPr lang="fr-FR" sz="18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rPr>
                        <a:t>« Objective »/Quantitative/</a:t>
                      </a:r>
                      <a:endParaRPr lang="fr-FR" sz="1400" b="1" dirty="0">
                        <a:solidFill>
                          <a:srgbClr val="002060"/>
                        </a:solidFill>
                        <a:effectLst/>
                        <a:latin typeface="Comic Sans MS" panose="030F0702030302020204" pitchFamily="66" charset="0"/>
                      </a:endParaRPr>
                    </a:p>
                    <a:p>
                      <a:pPr algn="ctr">
                        <a:lnSpc>
                          <a:spcPct val="115000"/>
                        </a:lnSpc>
                        <a:spcAft>
                          <a:spcPts val="0"/>
                        </a:spcAft>
                      </a:pPr>
                      <a:r>
                        <a:rPr lang="fr-FR" sz="1400" b="1" dirty="0" smtClean="0">
                          <a:solidFill>
                            <a:srgbClr val="002060"/>
                          </a:solidFill>
                          <a:effectLst/>
                          <a:latin typeface="Comic Sans MS" panose="030F0702030302020204" pitchFamily="66" charset="0"/>
                        </a:rPr>
                        <a:t>Pragmatique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rPr>
                        <a:t>Normative/Qualitative/Théorique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989354">
                <a:tc>
                  <a:txBody>
                    <a:bodyPr/>
                    <a:lstStyle/>
                    <a:p>
                      <a:pPr marL="20955" marR="0" indent="0" algn="l" defTabSz="914400" rtl="0" eaLnBrk="1" fontAlgn="auto" latinLnBrk="0" hangingPunct="1">
                        <a:lnSpc>
                          <a:spcPct val="115000"/>
                        </a:lnSpc>
                        <a:spcBef>
                          <a:spcPts val="0"/>
                        </a:spcBef>
                        <a:spcAft>
                          <a:spcPts val="0"/>
                        </a:spcAft>
                        <a:buClrTx/>
                        <a:buSzTx/>
                        <a:buFontTx/>
                        <a:buNone/>
                        <a:tabLst/>
                        <a:defRPr/>
                      </a:pPr>
                      <a:r>
                        <a:rPr lang="fr-FR" sz="1800" b="1" dirty="0" smtClean="0">
                          <a:solidFill>
                            <a:srgbClr val="002060"/>
                          </a:solidFill>
                          <a:effectLst/>
                          <a:latin typeface="Comic Sans MS" panose="030F0702030302020204" pitchFamily="66" charset="0"/>
                        </a:rPr>
                        <a:t>Guidage</a:t>
                      </a:r>
                      <a:endParaRPr lang="fr-FR" sz="1800" b="1" dirty="0" smtClean="0">
                        <a:solidFill>
                          <a:srgbClr val="002060"/>
                        </a:solidFill>
                        <a:effectLst/>
                        <a:latin typeface="Comic Sans MS" panose="030F0702030302020204" pitchFamily="66" charset="0"/>
                        <a:ea typeface="Calibri"/>
                        <a:cs typeface="Times New Roman"/>
                      </a:endParaRPr>
                    </a:p>
                    <a:p>
                      <a:pPr marL="20955">
                        <a:lnSpc>
                          <a:spcPct val="115000"/>
                        </a:lnSpc>
                        <a:spcAft>
                          <a:spcPts val="0"/>
                        </a:spcAft>
                      </a:pPr>
                      <a:endParaRPr lang="fr-FR" sz="18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1400" b="1" dirty="0" smtClean="0">
                          <a:solidFill>
                            <a:srgbClr val="002060"/>
                          </a:solidFill>
                          <a:effectLst/>
                          <a:latin typeface="Comic Sans MS" panose="030F0702030302020204" pitchFamily="66" charset="0"/>
                        </a:rPr>
                        <a:t>Par le marché, logique gagnant-gagnant</a:t>
                      </a:r>
                      <a:endParaRPr lang="fr-FR" sz="1400" b="1" dirty="0" smtClean="0">
                        <a:solidFill>
                          <a:srgbClr val="002060"/>
                        </a:solidFill>
                        <a:effectLst/>
                        <a:latin typeface="Comic Sans MS" panose="030F0702030302020204" pitchFamily="66" charset="0"/>
                        <a:ea typeface="Calibri"/>
                        <a:cs typeface="Times New Roman"/>
                      </a:endParaRPr>
                    </a:p>
                    <a:p>
                      <a:pPr algn="ctr">
                        <a:lnSpc>
                          <a:spcPct val="115000"/>
                        </a:lnSpc>
                        <a:spcAft>
                          <a:spcPts val="0"/>
                        </a:spcAft>
                      </a:pP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rPr>
                        <a:t>Mise en place d’une politique industrielle programmant le recours à l’EI et aux énergies renouvelables (</a:t>
                      </a:r>
                      <a:r>
                        <a:rPr lang="fr-FR" sz="1400" b="1" dirty="0" err="1" smtClean="0">
                          <a:solidFill>
                            <a:srgbClr val="002060"/>
                          </a:solidFill>
                          <a:effectLst/>
                          <a:latin typeface="Comic Sans MS" panose="030F0702030302020204" pitchFamily="66" charset="0"/>
                        </a:rPr>
                        <a:t>décarbonisation</a:t>
                      </a:r>
                      <a:r>
                        <a:rPr lang="fr-FR" sz="1400" b="1" dirty="0" smtClean="0">
                          <a:solidFill>
                            <a:srgbClr val="002060"/>
                          </a:solidFill>
                          <a:effectLst/>
                          <a:latin typeface="Comic Sans MS" panose="030F0702030302020204" pitchFamily="66" charset="0"/>
                        </a:rPr>
                        <a:t>)</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1542529">
                <a:tc>
                  <a:txBody>
                    <a:bodyPr/>
                    <a:lstStyle/>
                    <a:p>
                      <a:pPr marL="20955">
                        <a:lnSpc>
                          <a:spcPct val="115000"/>
                        </a:lnSpc>
                        <a:spcAft>
                          <a:spcPts val="0"/>
                        </a:spcAft>
                      </a:pPr>
                      <a:r>
                        <a:rPr lang="fr-FR" sz="1800" b="1" dirty="0">
                          <a:solidFill>
                            <a:schemeClr val="bg1"/>
                          </a:solidFill>
                          <a:effectLst/>
                          <a:latin typeface="Comic Sans MS" panose="030F0702030302020204" pitchFamily="66" charset="0"/>
                        </a:rPr>
                        <a:t>Approche disciplinaire</a:t>
                      </a:r>
                      <a:endParaRPr lang="fr-FR" sz="18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Approche </a:t>
                      </a:r>
                      <a:r>
                        <a:rPr lang="fr-FR" sz="1400" b="1" dirty="0" err="1">
                          <a:solidFill>
                            <a:srgbClr val="002060"/>
                          </a:solidFill>
                          <a:effectLst/>
                          <a:latin typeface="Comic Sans MS" panose="030F0702030302020204" pitchFamily="66" charset="0"/>
                        </a:rPr>
                        <a:t>ingénieuriale</a:t>
                      </a:r>
                      <a:r>
                        <a:rPr lang="fr-FR" sz="1400" b="1" dirty="0">
                          <a:solidFill>
                            <a:srgbClr val="002060"/>
                          </a:solidFill>
                          <a:effectLst/>
                          <a:latin typeface="Comic Sans MS" panose="030F0702030302020204" pitchFamily="66" charset="0"/>
                        </a:rPr>
                        <a:t> (étude du métabolisme industriel) et micro-économique (viabilité des parcs </a:t>
                      </a:r>
                      <a:r>
                        <a:rPr lang="fr-FR" sz="1400" b="1" dirty="0" err="1">
                          <a:solidFill>
                            <a:srgbClr val="002060"/>
                          </a:solidFill>
                          <a:effectLst/>
                          <a:latin typeface="Comic Sans MS" panose="030F0702030302020204" pitchFamily="66" charset="0"/>
                        </a:rPr>
                        <a:t>éco-industriels</a:t>
                      </a:r>
                      <a:r>
                        <a:rPr lang="fr-FR" sz="1400" b="1" dirty="0">
                          <a:solidFill>
                            <a:srgbClr val="002060"/>
                          </a:solidFill>
                          <a:effectLst/>
                          <a:latin typeface="Comic Sans MS" panose="030F0702030302020204" pitchFamily="66" charset="0"/>
                        </a:rPr>
                        <a:t>)</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Transdisciplinarité </a:t>
                      </a:r>
                      <a:r>
                        <a:rPr lang="fr-FR" sz="1400" b="1" dirty="0" smtClean="0">
                          <a:solidFill>
                            <a:srgbClr val="002060"/>
                          </a:solidFill>
                          <a:effectLst/>
                          <a:latin typeface="Comic Sans MS" panose="030F0702030302020204" pitchFamily="66" charset="0"/>
                        </a:rPr>
                        <a:t>/ économie politique/ approche disciplinaire ouverte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bl>
          </a:graphicData>
        </a:graphic>
      </p:graphicFrame>
      <p:sp>
        <p:nvSpPr>
          <p:cNvPr id="11310" name="Rectangle 1"/>
          <p:cNvSpPr>
            <a:spLocks noChangeArrowheads="1"/>
          </p:cNvSpPr>
          <p:nvPr/>
        </p:nvSpPr>
        <p:spPr bwMode="auto">
          <a:xfrm>
            <a:off x="1379538" y="2320925"/>
            <a:ext cx="9144000" cy="0"/>
          </a:xfrm>
          <a:prstGeom prst="rect">
            <a:avLst/>
          </a:prstGeom>
          <a:noFill/>
          <a:ln w="9525">
            <a:noFill/>
            <a:miter lim="800000"/>
            <a:headEnd/>
            <a:tailEnd/>
          </a:ln>
        </p:spPr>
        <p:txBody>
          <a:bodyPr wrap="none" anchor="ctr">
            <a:spAutoFit/>
          </a:bodyPr>
          <a:lstStyle/>
          <a:p>
            <a:pPr eaLnBrk="0" hangingPunct="0"/>
            <a:r>
              <a:rPr lang="fr-FR"/>
              <a:t/>
            </a:r>
            <a:br>
              <a:rPr lang="fr-FR"/>
            </a:br>
            <a:endParaRPr lang="fr-FR"/>
          </a:p>
        </p:txBody>
      </p:sp>
    </p:spTree>
    <p:extLst>
      <p:ext uri="{BB962C8B-B14F-4D97-AF65-F5344CB8AC3E}">
        <p14:creationId xmlns:p14="http://schemas.microsoft.com/office/powerpoint/2010/main" val="6939736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Espace réservé du numéro de diapositive 5"/>
          <p:cNvSpPr>
            <a:spLocks noGrp="1"/>
          </p:cNvSpPr>
          <p:nvPr>
            <p:ph type="sldNum" sz="quarter" idx="12"/>
          </p:nvPr>
        </p:nvSpPr>
        <p:spPr>
          <a:noFill/>
        </p:spPr>
        <p:txBody>
          <a:bodyPr/>
          <a:lstStyle/>
          <a:p>
            <a:fld id="{7337F771-F5CF-482E-A8B3-C6A9AFA34F78}" type="slidenum">
              <a:rPr lang="fr-FR" smtClean="0"/>
              <a:pPr/>
              <a:t>12</a:t>
            </a:fld>
            <a:endParaRPr lang="fr-FR" smtClean="0"/>
          </a:p>
        </p:txBody>
      </p:sp>
      <p:sp>
        <p:nvSpPr>
          <p:cNvPr id="2052" name="Rectangle 3"/>
          <p:cNvSpPr>
            <a:spLocks noGrp="1" noChangeArrowheads="1"/>
          </p:cNvSpPr>
          <p:nvPr>
            <p:ph type="subTitle" idx="1"/>
          </p:nvPr>
        </p:nvSpPr>
        <p:spPr>
          <a:xfrm>
            <a:off x="683568" y="3356992"/>
            <a:ext cx="8136904" cy="1080566"/>
          </a:xfrm>
          <a:ln w="28575" cmpd="sng">
            <a:solidFill>
              <a:srgbClr val="000000"/>
            </a:solidFill>
          </a:ln>
        </p:spPr>
        <p:txBody>
          <a:bodyPr/>
          <a:lstStyle/>
          <a:p>
            <a:pPr>
              <a:defRPr/>
            </a:pPr>
            <a:r>
              <a:rPr lang="fr-FR" sz="1800" b="1" dirty="0">
                <a:solidFill>
                  <a:srgbClr val="002060"/>
                </a:solidFill>
                <a:latin typeface="Comic Sans MS" pitchFamily="66" charset="0"/>
              </a:rPr>
              <a:t>Deux pratiques de l’EI pour deux catégories d’approches: les cas de </a:t>
            </a:r>
            <a:r>
              <a:rPr lang="fr-FR" sz="1800" b="1" dirty="0" err="1">
                <a:solidFill>
                  <a:srgbClr val="002060"/>
                </a:solidFill>
                <a:latin typeface="Comic Sans MS" pitchFamily="66" charset="0"/>
              </a:rPr>
              <a:t>Biovallée</a:t>
            </a:r>
            <a:r>
              <a:rPr lang="fr-FR" sz="1800" b="1" dirty="0">
                <a:solidFill>
                  <a:srgbClr val="002060"/>
                </a:solidFill>
                <a:latin typeface="Comic Sans MS" pitchFamily="66" charset="0"/>
              </a:rPr>
              <a:t> et </a:t>
            </a:r>
            <a:r>
              <a:rPr lang="fr-FR" sz="1800" b="1" dirty="0" err="1" smtClean="0">
                <a:solidFill>
                  <a:srgbClr val="002060"/>
                </a:solidFill>
                <a:latin typeface="Comic Sans MS" pitchFamily="66" charset="0"/>
              </a:rPr>
              <a:t>Ecopal</a:t>
            </a:r>
            <a:endParaRPr lang="fr-FR" sz="1800" b="1" dirty="0" smtClean="0">
              <a:solidFill>
                <a:srgbClr val="002060"/>
              </a:solidFill>
              <a:latin typeface="Comic Sans MS" pitchFamily="66" charset="0"/>
            </a:endParaRPr>
          </a:p>
          <a:p>
            <a:pPr>
              <a:defRPr/>
            </a:pPr>
            <a:r>
              <a:rPr lang="fr-FR" sz="1800" b="1" dirty="0" smtClean="0">
                <a:solidFill>
                  <a:srgbClr val="669900"/>
                </a:solidFill>
                <a:latin typeface="Comic Sans MS" pitchFamily="66" charset="0"/>
              </a:rPr>
              <a:t>Armel Chebbi</a:t>
            </a:r>
            <a:endParaRPr lang="fr-FR" sz="1800" b="1" dirty="0">
              <a:solidFill>
                <a:srgbClr val="669900"/>
              </a:solidFill>
              <a:latin typeface="Comic Sans MS" pitchFamily="66" charset="0"/>
            </a:endParaRPr>
          </a:p>
          <a:p>
            <a:pPr marL="450850" eaLnBrk="1" hangingPunct="1">
              <a:defRPr/>
            </a:pPr>
            <a:endParaRPr lang="fr-FR" b="1" dirty="0">
              <a:solidFill>
                <a:srgbClr val="669900"/>
              </a:solidFill>
              <a:latin typeface="Comic Sans MS" pitchFamily="66" charset="0"/>
            </a:endParaRPr>
          </a:p>
        </p:txBody>
      </p:sp>
      <p:pic>
        <p:nvPicPr>
          <p:cNvPr id="2053" name="Picture 6"/>
          <p:cNvPicPr>
            <a:picLocks noChangeAspect="1" noChangeArrowheads="1"/>
          </p:cNvPicPr>
          <p:nvPr/>
        </p:nvPicPr>
        <p:blipFill>
          <a:blip r:embed="rId2" cstate="print"/>
          <a:srcRect/>
          <a:stretch>
            <a:fillRect/>
          </a:stretch>
        </p:blipFill>
        <p:spPr bwMode="auto">
          <a:xfrm>
            <a:off x="7452320" y="260648"/>
            <a:ext cx="1535159" cy="938535"/>
          </a:xfrm>
          <a:prstGeom prst="rect">
            <a:avLst/>
          </a:prstGeom>
          <a:noFill/>
          <a:ln w="9525">
            <a:noFill/>
            <a:miter lim="800000"/>
            <a:headEnd/>
            <a:tailEnd/>
          </a:ln>
        </p:spPr>
      </p:pic>
      <p:pic>
        <p:nvPicPr>
          <p:cNvPr id="3" name="Image 2" descr="1935080-arcelormittal-dunkerque-3-200-salaries.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545" y="-99392"/>
            <a:ext cx="4978509" cy="3312368"/>
          </a:xfrm>
          <a:prstGeom prst="rect">
            <a:avLst/>
          </a:prstGeom>
          <a:ln w="28575" cmpd="sng">
            <a:solidFill>
              <a:schemeClr val="tx1"/>
            </a:solidFill>
          </a:ln>
        </p:spPr>
      </p:pic>
      <p:pic>
        <p:nvPicPr>
          <p:cNvPr id="4" name="Image 3" descr="la-biovallee-r-drome-adhere-a-une-demarche-globale-et-ambitieuse-de-projet-de-territoire-ecologique_articlelarg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4581128"/>
            <a:ext cx="3736299" cy="2420472"/>
          </a:xfrm>
          <a:prstGeom prst="rect">
            <a:avLst/>
          </a:prstGeom>
          <a:ln w="28575" cmpd="sng">
            <a:solidFill>
              <a:srgbClr val="000000"/>
            </a:solidFill>
          </a:ln>
        </p:spPr>
      </p:pic>
    </p:spTree>
    <p:extLst>
      <p:ext uri="{BB962C8B-B14F-4D97-AF65-F5344CB8AC3E}">
        <p14:creationId xmlns:p14="http://schemas.microsoft.com/office/powerpoint/2010/main" val="125636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Espace réservé du numéro de diapositive 5"/>
          <p:cNvSpPr>
            <a:spLocks noGrp="1"/>
          </p:cNvSpPr>
          <p:nvPr>
            <p:ph type="sldNum" sz="quarter" idx="12"/>
          </p:nvPr>
        </p:nvSpPr>
        <p:spPr>
          <a:noFill/>
        </p:spPr>
        <p:txBody>
          <a:bodyPr/>
          <a:lstStyle/>
          <a:p>
            <a:fld id="{7337F771-F5CF-482E-A8B3-C6A9AFA34F78}" type="slidenum">
              <a:rPr lang="fr-FR" smtClean="0"/>
              <a:pPr/>
              <a:t>13</a:t>
            </a:fld>
            <a:endParaRPr lang="fr-FR" smtClean="0"/>
          </a:p>
        </p:txBody>
      </p:sp>
      <p:sp>
        <p:nvSpPr>
          <p:cNvPr id="2052" name="Rectangle 3"/>
          <p:cNvSpPr>
            <a:spLocks noGrp="1" noChangeArrowheads="1"/>
          </p:cNvSpPr>
          <p:nvPr>
            <p:ph type="subTitle" idx="1"/>
          </p:nvPr>
        </p:nvSpPr>
        <p:spPr>
          <a:xfrm>
            <a:off x="467544" y="2276872"/>
            <a:ext cx="8136904" cy="2736304"/>
          </a:xfrm>
        </p:spPr>
        <p:txBody>
          <a:bodyPr/>
          <a:lstStyle/>
          <a:p>
            <a:pPr>
              <a:defRPr/>
            </a:pPr>
            <a:r>
              <a:rPr lang="fr-FR" b="1" dirty="0" smtClean="0">
                <a:solidFill>
                  <a:srgbClr val="002060"/>
                </a:solidFill>
                <a:latin typeface="Comic Sans MS" pitchFamily="66" charset="0"/>
              </a:rPr>
              <a:t>La démarche d’écologie industrielle du bassin </a:t>
            </a:r>
            <a:r>
              <a:rPr lang="fr-FR" b="1" dirty="0">
                <a:solidFill>
                  <a:srgbClr val="002060"/>
                </a:solidFill>
                <a:latin typeface="Comic Sans MS" pitchFamily="66" charset="0"/>
              </a:rPr>
              <a:t>D</a:t>
            </a:r>
            <a:r>
              <a:rPr lang="fr-FR" b="1" dirty="0" smtClean="0">
                <a:solidFill>
                  <a:srgbClr val="002060"/>
                </a:solidFill>
                <a:latin typeface="Comic Sans MS" pitchFamily="66" charset="0"/>
              </a:rPr>
              <a:t>unkerquois</a:t>
            </a:r>
            <a:endParaRPr lang="fr-FR" b="1" dirty="0">
              <a:solidFill>
                <a:srgbClr val="669900"/>
              </a:solidFill>
              <a:latin typeface="Comic Sans MS" pitchFamily="66" charset="0"/>
            </a:endParaRPr>
          </a:p>
        </p:txBody>
      </p:sp>
    </p:spTree>
    <p:extLst>
      <p:ext uri="{BB962C8B-B14F-4D97-AF65-F5344CB8AC3E}">
        <p14:creationId xmlns:p14="http://schemas.microsoft.com/office/powerpoint/2010/main" val="379647396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23528" y="404664"/>
            <a:ext cx="6109365" cy="369332"/>
          </a:xfrm>
          <a:prstGeom prst="rect">
            <a:avLst/>
          </a:prstGeom>
          <a:noFill/>
        </p:spPr>
        <p:txBody>
          <a:bodyPr wrap="none" rtlCol="0">
            <a:spAutoFit/>
          </a:bodyPr>
          <a:lstStyle/>
          <a:p>
            <a:r>
              <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D’Usinor à ECOPAL: vers une démarche d’écologie industrielle</a:t>
            </a:r>
          </a:p>
        </p:txBody>
      </p:sp>
      <p:cxnSp>
        <p:nvCxnSpPr>
          <p:cNvPr id="8" name="Connecteur droit 7"/>
          <p:cNvCxnSpPr/>
          <p:nvPr/>
        </p:nvCxnSpPr>
        <p:spPr>
          <a:xfrm>
            <a:off x="0" y="925115"/>
            <a:ext cx="457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4572000" y="909461"/>
            <a:ext cx="0" cy="79279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4" name="ZoneTexte 13"/>
          <p:cNvSpPr txBox="1"/>
          <p:nvPr/>
        </p:nvSpPr>
        <p:spPr>
          <a:xfrm>
            <a:off x="4688808" y="972007"/>
            <a:ext cx="674140" cy="376318"/>
          </a:xfrm>
          <a:prstGeom prst="rect">
            <a:avLst/>
          </a:prstGeom>
          <a:noFill/>
        </p:spPr>
        <p:txBody>
          <a:bodyPr wrap="square" rtlCol="0">
            <a:spAutoFit/>
          </a:bodyPr>
          <a:lstStyle/>
          <a:p>
            <a:r>
              <a:rPr lang="fr-FR" dirty="0" smtClean="0"/>
              <a:t>1950</a:t>
            </a:r>
            <a:endParaRPr lang="fr-FR" dirty="0"/>
          </a:p>
        </p:txBody>
      </p:sp>
      <p:cxnSp>
        <p:nvCxnSpPr>
          <p:cNvPr id="16" name="Connecteur droit 15"/>
          <p:cNvCxnSpPr/>
          <p:nvPr/>
        </p:nvCxnSpPr>
        <p:spPr>
          <a:xfrm flipV="1">
            <a:off x="4572000" y="1348325"/>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Ellipse 12"/>
          <p:cNvSpPr/>
          <p:nvPr/>
        </p:nvSpPr>
        <p:spPr>
          <a:xfrm>
            <a:off x="4329770" y="1582210"/>
            <a:ext cx="484460" cy="484460"/>
          </a:xfrm>
          <a:prstGeom prst="ellipse">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à coins arrondis 18"/>
          <p:cNvSpPr/>
          <p:nvPr/>
        </p:nvSpPr>
        <p:spPr>
          <a:xfrm>
            <a:off x="5816415" y="925115"/>
            <a:ext cx="2790625" cy="1010693"/>
          </a:xfrm>
          <a:prstGeom prst="roundRect">
            <a:avLst/>
          </a:prstGeom>
          <a:solidFill>
            <a:schemeClr val="bg1"/>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Installation d’USINOR</a:t>
            </a:r>
            <a:endParaRPr lang="fr-FR" dirty="0">
              <a:solidFill>
                <a:schemeClr val="tx1"/>
              </a:solidFill>
            </a:endParaRPr>
          </a:p>
        </p:txBody>
      </p:sp>
      <p:cxnSp>
        <p:nvCxnSpPr>
          <p:cNvPr id="21" name="Connecteur droit 20"/>
          <p:cNvCxnSpPr>
            <a:stCxn id="13" idx="4"/>
          </p:cNvCxnSpPr>
          <p:nvPr/>
        </p:nvCxnSpPr>
        <p:spPr>
          <a:xfrm>
            <a:off x="4572000" y="2066670"/>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p:nvCxnSpPr>
        <p:spPr>
          <a:xfrm flipH="1" flipV="1">
            <a:off x="3452942" y="3048965"/>
            <a:ext cx="1119058" cy="4625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Rectangle à coins arrondis 11"/>
          <p:cNvSpPr/>
          <p:nvPr/>
        </p:nvSpPr>
        <p:spPr>
          <a:xfrm>
            <a:off x="768193" y="2543618"/>
            <a:ext cx="2790625" cy="1010693"/>
          </a:xfrm>
          <a:prstGeom prst="roundRect">
            <a:avLst/>
          </a:prstGeom>
          <a:solidFill>
            <a:schemeClr val="bg1"/>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smtClean="0">
                <a:solidFill>
                  <a:srgbClr val="000000"/>
                </a:solidFill>
              </a:rPr>
              <a:t>Premières politiques en vue de redynamiser le territoire avec un double objectif: création d’emploi tout en respectant l’environnement</a:t>
            </a:r>
            <a:endParaRPr lang="fr-FR" sz="1400" dirty="0">
              <a:solidFill>
                <a:srgbClr val="000000"/>
              </a:solidFill>
            </a:endParaRPr>
          </a:p>
        </p:txBody>
      </p:sp>
      <p:sp>
        <p:nvSpPr>
          <p:cNvPr id="15" name="ZoneTexte 14"/>
          <p:cNvSpPr txBox="1"/>
          <p:nvPr/>
        </p:nvSpPr>
        <p:spPr>
          <a:xfrm>
            <a:off x="3698122" y="2672647"/>
            <a:ext cx="674140" cy="376318"/>
          </a:xfrm>
          <a:prstGeom prst="rect">
            <a:avLst/>
          </a:prstGeom>
          <a:noFill/>
        </p:spPr>
        <p:txBody>
          <a:bodyPr wrap="square" rtlCol="0">
            <a:spAutoFit/>
          </a:bodyPr>
          <a:lstStyle/>
          <a:p>
            <a:r>
              <a:rPr lang="fr-FR" dirty="0" smtClean="0"/>
              <a:t>1970</a:t>
            </a:r>
            <a:endParaRPr lang="fr-FR" dirty="0"/>
          </a:p>
        </p:txBody>
      </p:sp>
      <p:sp>
        <p:nvSpPr>
          <p:cNvPr id="10" name="Ellipse 9"/>
          <p:cNvSpPr/>
          <p:nvPr/>
        </p:nvSpPr>
        <p:spPr>
          <a:xfrm>
            <a:off x="4304887" y="3219952"/>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 name="Connecteur droit 16"/>
          <p:cNvCxnSpPr/>
          <p:nvPr/>
        </p:nvCxnSpPr>
        <p:spPr>
          <a:xfrm>
            <a:off x="4572000" y="3704412"/>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flipV="1">
            <a:off x="4740740" y="4519801"/>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5968815" y="4014454"/>
            <a:ext cx="2790625" cy="1010693"/>
          </a:xfrm>
          <a:prstGeom prst="roundRect">
            <a:avLst/>
          </a:prstGeom>
          <a:solidFill>
            <a:srgbClr val="FFFFFF"/>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Premier système de mesure de la qualité de l’air</a:t>
            </a:r>
            <a:endParaRPr lang="fr-FR" dirty="0">
              <a:solidFill>
                <a:srgbClr val="000000"/>
              </a:solidFill>
            </a:endParaRPr>
          </a:p>
        </p:txBody>
      </p:sp>
      <p:sp>
        <p:nvSpPr>
          <p:cNvPr id="23" name="ZoneTexte 22"/>
          <p:cNvSpPr txBox="1"/>
          <p:nvPr/>
        </p:nvSpPr>
        <p:spPr>
          <a:xfrm>
            <a:off x="4814230" y="4014457"/>
            <a:ext cx="674140" cy="376318"/>
          </a:xfrm>
          <a:prstGeom prst="rect">
            <a:avLst/>
          </a:prstGeom>
          <a:noFill/>
        </p:spPr>
        <p:txBody>
          <a:bodyPr wrap="square" rtlCol="0">
            <a:spAutoFit/>
          </a:bodyPr>
          <a:lstStyle/>
          <a:p>
            <a:r>
              <a:rPr lang="fr-FR" dirty="0" smtClean="0"/>
              <a:t>1977</a:t>
            </a:r>
            <a:endParaRPr lang="fr-FR" dirty="0"/>
          </a:p>
        </p:txBody>
      </p:sp>
      <p:sp>
        <p:nvSpPr>
          <p:cNvPr id="18" name="Ellipse 17"/>
          <p:cNvSpPr/>
          <p:nvPr/>
        </p:nvSpPr>
        <p:spPr>
          <a:xfrm>
            <a:off x="4329770" y="4715874"/>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55870523"/>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par>
                          <p:cTn id="37" fill="hold">
                            <p:stCondLst>
                              <p:cond delay="500"/>
                            </p:stCondLst>
                            <p:childTnLst>
                              <p:par>
                                <p:cTn id="38" presetID="2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500"/>
                                        <p:tgtEl>
                                          <p:spTgt spid="17"/>
                                        </p:tgtEl>
                                      </p:cBhvr>
                                    </p:animEffect>
                                  </p:childTnLst>
                                </p:cTn>
                              </p:par>
                            </p:childTnLst>
                          </p:cTn>
                        </p:par>
                        <p:par>
                          <p:cTn id="62" fill="hold">
                            <p:stCondLst>
                              <p:cond delay="500"/>
                            </p:stCondLst>
                            <p:childTnLst>
                              <p:par>
                                <p:cTn id="63" presetID="23" presetClass="entr" presetSubtype="16"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childTnLst>
                                </p:cTn>
                              </p:par>
                            </p:childTnLst>
                          </p:cTn>
                        </p:par>
                        <p:par>
                          <p:cTn id="67" fill="hold">
                            <p:stCondLst>
                              <p:cond delay="1000"/>
                            </p:stCondLst>
                            <p:childTnLst>
                              <p:par>
                                <p:cTn id="68" presetID="22" presetClass="entr" presetSubtype="4"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childTnLst>
                          </p:cTn>
                        </p:par>
                        <p:par>
                          <p:cTn id="76" fill="hold">
                            <p:stCondLst>
                              <p:cond delay="1500"/>
                            </p:stCondLst>
                            <p:childTnLst>
                              <p:par>
                                <p:cTn id="77" presetID="53" presetClass="entr" presetSubtype="16"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P spid="19" grpId="0" animBg="1"/>
      <p:bldP spid="12" grpId="0" animBg="1"/>
      <p:bldP spid="15" grpId="0"/>
      <p:bldP spid="10" grpId="0" animBg="1"/>
      <p:bldP spid="22" grpId="0" animBg="1"/>
      <p:bldP spid="23"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p:cNvCxnSpPr/>
          <p:nvPr/>
        </p:nvCxnSpPr>
        <p:spPr>
          <a:xfrm>
            <a:off x="0" y="925115"/>
            <a:ext cx="45720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4572000" y="909461"/>
            <a:ext cx="0" cy="79279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4" name="ZoneTexte 13"/>
          <p:cNvSpPr txBox="1"/>
          <p:nvPr/>
        </p:nvSpPr>
        <p:spPr>
          <a:xfrm>
            <a:off x="4688808" y="972007"/>
            <a:ext cx="674140" cy="376318"/>
          </a:xfrm>
          <a:prstGeom prst="rect">
            <a:avLst/>
          </a:prstGeom>
          <a:noFill/>
        </p:spPr>
        <p:txBody>
          <a:bodyPr wrap="square" rtlCol="0">
            <a:spAutoFit/>
          </a:bodyPr>
          <a:lstStyle/>
          <a:p>
            <a:r>
              <a:rPr lang="fr-FR" dirty="0" smtClean="0"/>
              <a:t>1950</a:t>
            </a:r>
            <a:endParaRPr lang="fr-FR" dirty="0"/>
          </a:p>
        </p:txBody>
      </p:sp>
      <p:cxnSp>
        <p:nvCxnSpPr>
          <p:cNvPr id="16" name="Connecteur droit 15"/>
          <p:cNvCxnSpPr/>
          <p:nvPr/>
        </p:nvCxnSpPr>
        <p:spPr>
          <a:xfrm flipV="1">
            <a:off x="4572000" y="1348325"/>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Ellipse 12"/>
          <p:cNvSpPr/>
          <p:nvPr/>
        </p:nvSpPr>
        <p:spPr>
          <a:xfrm>
            <a:off x="4329770" y="1582210"/>
            <a:ext cx="484460" cy="484460"/>
          </a:xfrm>
          <a:prstGeom prst="ellipse">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à coins arrondis 18"/>
          <p:cNvSpPr/>
          <p:nvPr/>
        </p:nvSpPr>
        <p:spPr>
          <a:xfrm>
            <a:off x="5816415" y="925115"/>
            <a:ext cx="2790625" cy="1010693"/>
          </a:xfrm>
          <a:prstGeom prst="roundRect">
            <a:avLst/>
          </a:prstGeom>
          <a:solidFill>
            <a:srgbClr val="FFFFFF"/>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Implantation d’USINOR</a:t>
            </a:r>
            <a:endParaRPr lang="fr-FR" dirty="0">
              <a:solidFill>
                <a:srgbClr val="000000"/>
              </a:solidFill>
            </a:endParaRPr>
          </a:p>
        </p:txBody>
      </p:sp>
      <p:cxnSp>
        <p:nvCxnSpPr>
          <p:cNvPr id="21" name="Connecteur droit 20"/>
          <p:cNvCxnSpPr>
            <a:stCxn id="13" idx="4"/>
          </p:cNvCxnSpPr>
          <p:nvPr/>
        </p:nvCxnSpPr>
        <p:spPr>
          <a:xfrm>
            <a:off x="4572000" y="2066670"/>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p:nvCxnSpPr>
        <p:spPr>
          <a:xfrm flipH="1" flipV="1">
            <a:off x="3452942" y="3048965"/>
            <a:ext cx="1119058" cy="4625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Rectangle à coins arrondis 11"/>
          <p:cNvSpPr/>
          <p:nvPr/>
        </p:nvSpPr>
        <p:spPr>
          <a:xfrm>
            <a:off x="768193" y="2543618"/>
            <a:ext cx="2790625" cy="1010693"/>
          </a:xfrm>
          <a:prstGeom prst="roundRect">
            <a:avLst/>
          </a:prstGeom>
          <a:solidFill>
            <a:schemeClr val="bg1"/>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smtClean="0">
                <a:solidFill>
                  <a:srgbClr val="000000"/>
                </a:solidFill>
              </a:rPr>
              <a:t>Première politique en vue de redynamiser le territoire avec un double objectif: création d’emploi tout en respectant l’environnement</a:t>
            </a:r>
            <a:endParaRPr lang="fr-FR" sz="1400" dirty="0">
              <a:solidFill>
                <a:srgbClr val="000000"/>
              </a:solidFill>
            </a:endParaRPr>
          </a:p>
        </p:txBody>
      </p:sp>
      <p:sp>
        <p:nvSpPr>
          <p:cNvPr id="15" name="ZoneTexte 14"/>
          <p:cNvSpPr txBox="1"/>
          <p:nvPr/>
        </p:nvSpPr>
        <p:spPr>
          <a:xfrm>
            <a:off x="3698122" y="2672647"/>
            <a:ext cx="674140" cy="376318"/>
          </a:xfrm>
          <a:prstGeom prst="rect">
            <a:avLst/>
          </a:prstGeom>
          <a:noFill/>
        </p:spPr>
        <p:txBody>
          <a:bodyPr wrap="square" rtlCol="0">
            <a:spAutoFit/>
          </a:bodyPr>
          <a:lstStyle/>
          <a:p>
            <a:r>
              <a:rPr lang="fr-FR" dirty="0" smtClean="0"/>
              <a:t>1970</a:t>
            </a:r>
            <a:endParaRPr lang="fr-FR" dirty="0"/>
          </a:p>
        </p:txBody>
      </p:sp>
      <p:sp>
        <p:nvSpPr>
          <p:cNvPr id="10" name="Ellipse 9"/>
          <p:cNvSpPr/>
          <p:nvPr/>
        </p:nvSpPr>
        <p:spPr>
          <a:xfrm>
            <a:off x="4304887" y="3219952"/>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 name="Connecteur droit 16"/>
          <p:cNvCxnSpPr/>
          <p:nvPr/>
        </p:nvCxnSpPr>
        <p:spPr>
          <a:xfrm>
            <a:off x="4572000" y="3704412"/>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flipV="1">
            <a:off x="4740740" y="4519801"/>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5968815" y="4014454"/>
            <a:ext cx="2790625" cy="1010693"/>
          </a:xfrm>
          <a:prstGeom prst="roundRect">
            <a:avLst/>
          </a:prstGeom>
          <a:solidFill>
            <a:srgbClr val="FFFFFF"/>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Premier système de mesure de la qualité de l’air</a:t>
            </a:r>
            <a:endParaRPr lang="fr-FR" dirty="0">
              <a:solidFill>
                <a:srgbClr val="000000"/>
              </a:solidFill>
            </a:endParaRPr>
          </a:p>
        </p:txBody>
      </p:sp>
      <p:sp>
        <p:nvSpPr>
          <p:cNvPr id="23" name="ZoneTexte 22"/>
          <p:cNvSpPr txBox="1"/>
          <p:nvPr/>
        </p:nvSpPr>
        <p:spPr>
          <a:xfrm>
            <a:off x="4814230" y="4014457"/>
            <a:ext cx="674140" cy="376318"/>
          </a:xfrm>
          <a:prstGeom prst="rect">
            <a:avLst/>
          </a:prstGeom>
          <a:noFill/>
        </p:spPr>
        <p:txBody>
          <a:bodyPr wrap="square" rtlCol="0">
            <a:spAutoFit/>
          </a:bodyPr>
          <a:lstStyle/>
          <a:p>
            <a:r>
              <a:rPr lang="fr-FR" dirty="0" smtClean="0"/>
              <a:t>1977</a:t>
            </a:r>
            <a:endParaRPr lang="fr-FR" dirty="0"/>
          </a:p>
        </p:txBody>
      </p:sp>
      <p:cxnSp>
        <p:nvCxnSpPr>
          <p:cNvPr id="24" name="Connecteur droit 23"/>
          <p:cNvCxnSpPr/>
          <p:nvPr/>
        </p:nvCxnSpPr>
        <p:spPr>
          <a:xfrm>
            <a:off x="4572000" y="5025147"/>
            <a:ext cx="0" cy="183285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8" name="Ellipse 17"/>
          <p:cNvSpPr/>
          <p:nvPr/>
        </p:nvSpPr>
        <p:spPr>
          <a:xfrm>
            <a:off x="4329770" y="4715874"/>
            <a:ext cx="484460" cy="484460"/>
          </a:xfrm>
          <a:prstGeom prst="ellipse">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ZoneTexte 24"/>
          <p:cNvSpPr txBox="1"/>
          <p:nvPr/>
        </p:nvSpPr>
        <p:spPr>
          <a:xfrm>
            <a:off x="323528" y="404664"/>
            <a:ext cx="6109365" cy="369332"/>
          </a:xfrm>
          <a:prstGeom prst="rect">
            <a:avLst/>
          </a:prstGeom>
          <a:noFill/>
        </p:spPr>
        <p:txBody>
          <a:bodyPr wrap="non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D’Usinor à ECOPAL: vers une démarche d’écologie industrielle</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393127347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xmlns:p14="http://schemas.microsoft.com/office/powerpoint/2010/main" spd="slow" advTm="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p:cNvCxnSpPr/>
          <p:nvPr/>
        </p:nvCxnSpPr>
        <p:spPr>
          <a:xfrm>
            <a:off x="4572000" y="970016"/>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Connecteur droit 6"/>
          <p:cNvCxnSpPr/>
          <p:nvPr/>
        </p:nvCxnSpPr>
        <p:spPr>
          <a:xfrm flipV="1">
            <a:off x="4740740" y="1927225"/>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Rectangle à coins arrondis 7"/>
          <p:cNvSpPr/>
          <p:nvPr/>
        </p:nvSpPr>
        <p:spPr>
          <a:xfrm>
            <a:off x="5968815" y="1421878"/>
            <a:ext cx="2790625" cy="1010693"/>
          </a:xfrm>
          <a:prstGeom prst="roundRect">
            <a:avLst/>
          </a:prstGeom>
          <a:solidFill>
            <a:srgbClr val="FFFFFF"/>
          </a:solidFill>
          <a:ln w="28575" cmpd="sng">
            <a:solidFill>
              <a:srgbClr val="77933C"/>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Création du SPPPI</a:t>
            </a:r>
            <a:endParaRPr lang="fr-FR" dirty="0">
              <a:solidFill>
                <a:srgbClr val="000000"/>
              </a:solidFill>
            </a:endParaRPr>
          </a:p>
        </p:txBody>
      </p:sp>
      <p:sp>
        <p:nvSpPr>
          <p:cNvPr id="9" name="ZoneTexte 8"/>
          <p:cNvSpPr txBox="1"/>
          <p:nvPr/>
        </p:nvSpPr>
        <p:spPr>
          <a:xfrm>
            <a:off x="4814230" y="1421881"/>
            <a:ext cx="674140" cy="376318"/>
          </a:xfrm>
          <a:prstGeom prst="rect">
            <a:avLst/>
          </a:prstGeom>
          <a:noFill/>
        </p:spPr>
        <p:txBody>
          <a:bodyPr wrap="square" rtlCol="0">
            <a:spAutoFit/>
          </a:bodyPr>
          <a:lstStyle/>
          <a:p>
            <a:r>
              <a:rPr lang="fr-FR" dirty="0" smtClean="0"/>
              <a:t>1990</a:t>
            </a:r>
            <a:endParaRPr lang="fr-FR" dirty="0"/>
          </a:p>
        </p:txBody>
      </p:sp>
      <p:cxnSp>
        <p:nvCxnSpPr>
          <p:cNvPr id="11" name="Connecteur droit 10"/>
          <p:cNvCxnSpPr/>
          <p:nvPr/>
        </p:nvCxnSpPr>
        <p:spPr>
          <a:xfrm>
            <a:off x="4585614" y="2275718"/>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0" name="Ellipse 9"/>
          <p:cNvSpPr/>
          <p:nvPr/>
        </p:nvSpPr>
        <p:spPr>
          <a:xfrm>
            <a:off x="4329770" y="2123298"/>
            <a:ext cx="484460" cy="48446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 name="Connecteur droit 12"/>
          <p:cNvCxnSpPr/>
          <p:nvPr/>
        </p:nvCxnSpPr>
        <p:spPr>
          <a:xfrm flipH="1">
            <a:off x="4536579" y="3429000"/>
            <a:ext cx="460742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flipV="1">
            <a:off x="3499724" y="3444470"/>
            <a:ext cx="1036855" cy="6092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758134" y="3579065"/>
            <a:ext cx="2790625" cy="1010693"/>
          </a:xfrm>
          <a:prstGeom prst="roundRect">
            <a:avLst/>
          </a:prstGeom>
          <a:solidFill>
            <a:srgbClr val="FFFFFF"/>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Établissement d’un Schéma d’Environnement Industriel (SEI)</a:t>
            </a:r>
            <a:endParaRPr lang="fr-FR" dirty="0"/>
          </a:p>
        </p:txBody>
      </p:sp>
      <p:sp>
        <p:nvSpPr>
          <p:cNvPr id="21" name="ZoneTexte 20"/>
          <p:cNvSpPr txBox="1"/>
          <p:nvPr/>
        </p:nvSpPr>
        <p:spPr>
          <a:xfrm>
            <a:off x="3537610" y="3286998"/>
            <a:ext cx="674140" cy="376318"/>
          </a:xfrm>
          <a:prstGeom prst="rect">
            <a:avLst/>
          </a:prstGeom>
          <a:noFill/>
        </p:spPr>
        <p:txBody>
          <a:bodyPr wrap="square" rtlCol="0">
            <a:spAutoFit/>
          </a:bodyPr>
          <a:lstStyle/>
          <a:p>
            <a:r>
              <a:rPr lang="fr-FR" dirty="0" smtClean="0"/>
              <a:t>1993</a:t>
            </a:r>
            <a:endParaRPr lang="fr-FR" dirty="0"/>
          </a:p>
        </p:txBody>
      </p:sp>
      <p:sp>
        <p:nvSpPr>
          <p:cNvPr id="22" name="Ellipse 21"/>
          <p:cNvSpPr/>
          <p:nvPr/>
        </p:nvSpPr>
        <p:spPr>
          <a:xfrm>
            <a:off x="8759440" y="3178856"/>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Ellipse 11"/>
          <p:cNvSpPr/>
          <p:nvPr/>
        </p:nvSpPr>
        <p:spPr>
          <a:xfrm>
            <a:off x="4331358" y="3186770"/>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p:cNvCxnSpPr/>
          <p:nvPr/>
        </p:nvCxnSpPr>
        <p:spPr>
          <a:xfrm flipV="1">
            <a:off x="7825798" y="3579065"/>
            <a:ext cx="1036855" cy="6092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4" name="Rectangle à coins arrondis 23"/>
          <p:cNvSpPr/>
          <p:nvPr/>
        </p:nvSpPr>
        <p:spPr>
          <a:xfrm>
            <a:off x="5035173" y="3579065"/>
            <a:ext cx="2790625" cy="1010693"/>
          </a:xfrm>
          <a:prstGeom prst="roundRect">
            <a:avLst/>
          </a:prstGeom>
          <a:solidFill>
            <a:schemeClr val="bg1"/>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Création d’ECOPAL</a:t>
            </a:r>
            <a:endParaRPr lang="fr-FR" dirty="0">
              <a:solidFill>
                <a:srgbClr val="000000"/>
              </a:solidFill>
            </a:endParaRPr>
          </a:p>
        </p:txBody>
      </p:sp>
      <p:sp>
        <p:nvSpPr>
          <p:cNvPr id="25" name="ZoneTexte 24"/>
          <p:cNvSpPr txBox="1"/>
          <p:nvPr/>
        </p:nvSpPr>
        <p:spPr>
          <a:xfrm>
            <a:off x="8422370" y="4000161"/>
            <a:ext cx="674140" cy="376318"/>
          </a:xfrm>
          <a:prstGeom prst="rect">
            <a:avLst/>
          </a:prstGeom>
          <a:noFill/>
        </p:spPr>
        <p:txBody>
          <a:bodyPr wrap="square" rtlCol="0">
            <a:spAutoFit/>
          </a:bodyPr>
          <a:lstStyle/>
          <a:p>
            <a:r>
              <a:rPr lang="fr-FR" dirty="0" smtClean="0"/>
              <a:t>2001</a:t>
            </a:r>
            <a:endParaRPr lang="fr-FR" dirty="0"/>
          </a:p>
        </p:txBody>
      </p:sp>
      <p:sp>
        <p:nvSpPr>
          <p:cNvPr id="20" name="ZoneTexte 19"/>
          <p:cNvSpPr txBox="1"/>
          <p:nvPr/>
        </p:nvSpPr>
        <p:spPr>
          <a:xfrm>
            <a:off x="323528" y="404664"/>
            <a:ext cx="6109365" cy="369332"/>
          </a:xfrm>
          <a:prstGeom prst="rect">
            <a:avLst/>
          </a:prstGeom>
          <a:noFill/>
        </p:spPr>
        <p:txBody>
          <a:bodyPr wrap="non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D’Usinor à ECOPAL: vers une démarche d’écologie industrielle</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406509863"/>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par>
                          <p:cTn id="33" fill="hold">
                            <p:stCondLst>
                              <p:cond delay="500"/>
                            </p:stCondLst>
                            <p:childTnLst>
                              <p:par>
                                <p:cTn id="34" presetID="2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par>
                          <p:cTn id="42" fill="hold">
                            <p:stCondLst>
                              <p:cond delay="1500"/>
                            </p:stCondLst>
                            <p:childTnLst>
                              <p:par>
                                <p:cTn id="43" presetID="53" presetClass="entr" presetSubtype="16"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fltVal val="0"/>
                                          </p:val>
                                        </p:tav>
                                        <p:tav tm="100000">
                                          <p:val>
                                            <p:strVal val="#ppt_h"/>
                                          </p:val>
                                        </p:tav>
                                      </p:tavLst>
                                    </p:anim>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par>
                          <p:cTn id="58" fill="hold">
                            <p:stCondLst>
                              <p:cond delay="500"/>
                            </p:stCondLst>
                            <p:childTnLst>
                              <p:par>
                                <p:cTn id="59" presetID="23" presetClass="entr" presetSubtype="16"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childTnLst>
                                </p:cTn>
                              </p:par>
                            </p:childTnLst>
                          </p:cTn>
                        </p:par>
                        <p:par>
                          <p:cTn id="63" fill="hold">
                            <p:stCondLst>
                              <p:cond delay="1000"/>
                            </p:stCondLst>
                            <p:childTnLst>
                              <p:par>
                                <p:cTn id="64" presetID="22" presetClass="entr" presetSubtype="1"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up)">
                                      <p:cBhvr>
                                        <p:cTn id="66" dur="500"/>
                                        <p:tgtEl>
                                          <p:spTgt spid="23"/>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p:cTn id="75" dur="500" fill="hold"/>
                                        <p:tgtEl>
                                          <p:spTgt spid="25"/>
                                        </p:tgtEl>
                                        <p:attrNameLst>
                                          <p:attrName>ppt_w</p:attrName>
                                        </p:attrNameLst>
                                      </p:cBhvr>
                                      <p:tavLst>
                                        <p:tav tm="0">
                                          <p:val>
                                            <p:fltVal val="0"/>
                                          </p:val>
                                        </p:tav>
                                        <p:tav tm="100000">
                                          <p:val>
                                            <p:strVal val="#ppt_w"/>
                                          </p:val>
                                        </p:tav>
                                      </p:tavLst>
                                    </p:anim>
                                    <p:anim calcmode="lin" valueType="num">
                                      <p:cBhvr>
                                        <p:cTn id="76" dur="500" fill="hold"/>
                                        <p:tgtEl>
                                          <p:spTgt spid="25"/>
                                        </p:tgtEl>
                                        <p:attrNameLst>
                                          <p:attrName>ppt_h</p:attrName>
                                        </p:attrNameLst>
                                      </p:cBhvr>
                                      <p:tavLst>
                                        <p:tav tm="0">
                                          <p:val>
                                            <p:fltVal val="0"/>
                                          </p:val>
                                        </p:tav>
                                        <p:tav tm="100000">
                                          <p:val>
                                            <p:strVal val="#ppt_h"/>
                                          </p:val>
                                        </p:tav>
                                      </p:tavLst>
                                    </p:anim>
                                    <p:animEffect transition="in" filter="fade">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9" grpId="0" animBg="1"/>
      <p:bldP spid="21" grpId="0"/>
      <p:bldP spid="22" grpId="0" animBg="1"/>
      <p:bldP spid="12" grpId="0" animBg="1"/>
      <p:bldP spid="24"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29231" y="383304"/>
            <a:ext cx="4030708" cy="369332"/>
          </a:xfrm>
          <a:prstGeom prst="rect">
            <a:avLst/>
          </a:prstGeom>
          <a:noFill/>
        </p:spPr>
        <p:txBody>
          <a:bodyPr wrap="non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ÉCOLOGIE INDUSTRIELLE A DUNKERQUE</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ZoneTexte 2"/>
          <p:cNvSpPr txBox="1"/>
          <p:nvPr/>
        </p:nvSpPr>
        <p:spPr>
          <a:xfrm>
            <a:off x="2123728" y="1484784"/>
            <a:ext cx="6912768" cy="4801315"/>
          </a:xfrm>
          <a:prstGeom prst="rect">
            <a:avLst/>
          </a:prstGeom>
          <a:noFill/>
          <a:ln w="28575" cmpd="sng">
            <a:noFill/>
            <a:prstDash val="dash"/>
          </a:ln>
        </p:spPr>
        <p:txBody>
          <a:bodyPr wrap="square" rtlCol="0">
            <a:spAutoFit/>
          </a:bodyPr>
          <a:lstStyle/>
          <a:p>
            <a:r>
              <a:rPr lang="fr-FR" u="sng" dirty="0" smtClean="0"/>
              <a:t>une mise en œuvre de la démarche en 3 temps:</a:t>
            </a:r>
          </a:p>
          <a:p>
            <a:endParaRPr lang="fr-FR" dirty="0"/>
          </a:p>
          <a:p>
            <a:pPr marL="285750" indent="-285750">
              <a:buFont typeface="Arial"/>
              <a:buChar char="•"/>
            </a:pPr>
            <a:r>
              <a:rPr lang="fr-FR" dirty="0" smtClean="0"/>
              <a:t>Faciliter la transmission d’information et le partage des connaissances entre les acteurs à travers deux commissions: </a:t>
            </a:r>
          </a:p>
          <a:p>
            <a:r>
              <a:rPr lang="fr-FR" dirty="0"/>
              <a:t>	</a:t>
            </a:r>
            <a:r>
              <a:rPr lang="fr-FR" dirty="0" smtClean="0"/>
              <a:t>- Animation de la zone industrielle en termes de sécurité, signalétique, gestion de l’environnement et de l’énergie</a:t>
            </a:r>
          </a:p>
          <a:p>
            <a:r>
              <a:rPr lang="fr-FR" dirty="0" smtClean="0"/>
              <a:t>	- Gestion des déchets</a:t>
            </a:r>
          </a:p>
          <a:p>
            <a:pPr marL="285750" indent="-285750">
              <a:buFont typeface="Wingdings" charset="0"/>
              <a:buChar char="à"/>
            </a:pPr>
            <a:r>
              <a:rPr lang="fr-FR" dirty="0" smtClean="0">
                <a:sym typeface="Wingdings"/>
              </a:rPr>
              <a:t>Créer des apprentissages collectifs et établir un lien de confiance</a:t>
            </a:r>
          </a:p>
          <a:p>
            <a:endParaRPr lang="fr-FR" dirty="0" smtClean="0">
              <a:sym typeface="Wingdings"/>
            </a:endParaRPr>
          </a:p>
          <a:p>
            <a:pPr marL="285750" indent="-285750">
              <a:buFont typeface="Arial"/>
              <a:buChar char="•"/>
            </a:pPr>
            <a:r>
              <a:rPr lang="fr-FR" dirty="0" smtClean="0">
                <a:sym typeface="Wingdings"/>
              </a:rPr>
              <a:t>Mise en place d’une étude « inventaire de flux » en 2007 afin d’identifier les synergies potentielles</a:t>
            </a:r>
          </a:p>
          <a:p>
            <a:endParaRPr lang="fr-FR" dirty="0" smtClean="0">
              <a:sym typeface="Wingdings"/>
            </a:endParaRPr>
          </a:p>
          <a:p>
            <a:pPr marL="285750" indent="-285750">
              <a:buFont typeface="Arial"/>
              <a:buChar char="•"/>
            </a:pPr>
            <a:r>
              <a:rPr lang="fr-FR" dirty="0" smtClean="0">
                <a:sym typeface="Wingdings"/>
              </a:rPr>
              <a:t>Mise en place des premières synergies à partir de 2010</a:t>
            </a:r>
          </a:p>
          <a:p>
            <a:r>
              <a:rPr lang="fr-FR" dirty="0" smtClean="0">
                <a:sym typeface="Wingdings"/>
              </a:rPr>
              <a:t> </a:t>
            </a:r>
            <a:r>
              <a:rPr lang="fr-FR" dirty="0" err="1" smtClean="0">
                <a:sym typeface="Wingdings"/>
              </a:rPr>
              <a:t>ArcelorMittal</a:t>
            </a:r>
            <a:r>
              <a:rPr lang="fr-FR" dirty="0" smtClean="0">
                <a:sym typeface="Wingdings"/>
              </a:rPr>
              <a:t> comme « acteur clé » de la démarche</a:t>
            </a:r>
            <a:endParaRPr lang="fr-FR" dirty="0">
              <a:sym typeface="Wingdings"/>
            </a:endParaRPr>
          </a:p>
          <a:p>
            <a:pPr marL="285750" indent="-285750">
              <a:buFont typeface="Arial"/>
              <a:buChar char="•"/>
            </a:pPr>
            <a:endParaRPr lang="fr-FR" dirty="0" smtClean="0">
              <a:sym typeface="Wingdings"/>
            </a:endParaRPr>
          </a:p>
          <a:p>
            <a:endParaRPr lang="fr-FR" dirty="0" smtClean="0"/>
          </a:p>
          <a:p>
            <a:endParaRPr lang="fr-FR" dirty="0"/>
          </a:p>
        </p:txBody>
      </p:sp>
      <p:cxnSp>
        <p:nvCxnSpPr>
          <p:cNvPr id="5" name="Connecteur droit 4"/>
          <p:cNvCxnSpPr/>
          <p:nvPr/>
        </p:nvCxnSpPr>
        <p:spPr>
          <a:xfrm>
            <a:off x="0" y="3429000"/>
            <a:ext cx="1907704" cy="0"/>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 name="Rectangle à coins arrondis 6"/>
          <p:cNvSpPr/>
          <p:nvPr/>
        </p:nvSpPr>
        <p:spPr>
          <a:xfrm>
            <a:off x="1907704" y="1268760"/>
            <a:ext cx="6624736" cy="4968552"/>
          </a:xfrm>
          <a:prstGeom prst="roundRect">
            <a:avLst/>
          </a:prstGeom>
          <a:noFill/>
          <a:ln w="28575" cmpd="sng">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25976618"/>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29231" y="383304"/>
            <a:ext cx="4030708" cy="369332"/>
          </a:xfrm>
          <a:prstGeom prst="rect">
            <a:avLst/>
          </a:prstGeom>
          <a:noFill/>
        </p:spPr>
        <p:txBody>
          <a:bodyPr wrap="non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ÉCOLOGIE INDUSTRIELLE A DUNKERQUE</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3" name="ZoneTexte 2"/>
          <p:cNvSpPr txBox="1"/>
          <p:nvPr/>
        </p:nvSpPr>
        <p:spPr>
          <a:xfrm>
            <a:off x="395536" y="1556792"/>
            <a:ext cx="8352928" cy="6186310"/>
          </a:xfrm>
          <a:prstGeom prst="rect">
            <a:avLst/>
          </a:prstGeom>
          <a:noFill/>
        </p:spPr>
        <p:txBody>
          <a:bodyPr wrap="square" rtlCol="0">
            <a:spAutoFit/>
          </a:bodyPr>
          <a:lstStyle/>
          <a:p>
            <a:r>
              <a:rPr lang="fr-FR" u="sng" dirty="0" smtClean="0"/>
              <a:t>Quelques exemples de synergies:</a:t>
            </a:r>
          </a:p>
          <a:p>
            <a:endParaRPr lang="fr-FR" dirty="0"/>
          </a:p>
          <a:p>
            <a:pPr marL="285750" indent="-285750">
              <a:buFont typeface="Arial"/>
              <a:buChar char="•"/>
            </a:pPr>
            <a:r>
              <a:rPr lang="fr-FR" dirty="0" smtClean="0">
                <a:solidFill>
                  <a:schemeClr val="accent3"/>
                </a:solidFill>
              </a:rPr>
              <a:t>Récupération des gaz provenant des hauts fourneaux et de la cokerie d’Arcelor par la centrale DK6 qui les valorisent avant de les restituer à Arcelor sous forme d’électricité</a:t>
            </a:r>
          </a:p>
          <a:p>
            <a:pPr marL="285750" indent="-285750">
              <a:buFont typeface="Arial"/>
              <a:buChar char="•"/>
            </a:pPr>
            <a:endParaRPr lang="fr-FR" dirty="0"/>
          </a:p>
          <a:p>
            <a:pPr marL="285750" indent="-285750">
              <a:buFont typeface="Arial"/>
              <a:buChar char="•"/>
            </a:pPr>
            <a:r>
              <a:rPr lang="fr-FR" dirty="0" err="1" smtClean="0"/>
              <a:t>ArcelorMittal</a:t>
            </a:r>
            <a:r>
              <a:rPr lang="fr-FR" dirty="0" smtClean="0"/>
              <a:t> Approvisionne en eau chaude la centrale électrique </a:t>
            </a:r>
            <a:r>
              <a:rPr lang="fr-FR" dirty="0" err="1" smtClean="0"/>
              <a:t>Dalkia</a:t>
            </a:r>
            <a:r>
              <a:rPr lang="fr-FR" dirty="0" smtClean="0"/>
              <a:t> (groupe EDF), qui alimente ensuite le réseau de chauffage urbain dunkerquois</a:t>
            </a:r>
          </a:p>
          <a:p>
            <a:pPr marL="285750" indent="-285750">
              <a:buFont typeface="Arial"/>
              <a:buChar char="•"/>
            </a:pPr>
            <a:endParaRPr lang="fr-FR" dirty="0"/>
          </a:p>
          <a:p>
            <a:pPr marL="285750" indent="-285750">
              <a:buFont typeface="Arial"/>
              <a:buChar char="•"/>
            </a:pPr>
            <a:r>
              <a:rPr lang="fr-FR" dirty="0" smtClean="0">
                <a:solidFill>
                  <a:srgbClr val="9BBB59"/>
                </a:solidFill>
              </a:rPr>
              <a:t>Récupération de l’eau chaude de la centrale nucléaire des </a:t>
            </a:r>
            <a:r>
              <a:rPr lang="fr-FR" dirty="0" err="1" smtClean="0">
                <a:solidFill>
                  <a:srgbClr val="9BBB59"/>
                </a:solidFill>
              </a:rPr>
              <a:t>Gravellines</a:t>
            </a:r>
            <a:r>
              <a:rPr lang="fr-FR" dirty="0">
                <a:solidFill>
                  <a:srgbClr val="9BBB59"/>
                </a:solidFill>
              </a:rPr>
              <a:t> </a:t>
            </a:r>
            <a:r>
              <a:rPr lang="fr-FR" dirty="0" smtClean="0">
                <a:solidFill>
                  <a:srgbClr val="9BBB59"/>
                </a:solidFill>
              </a:rPr>
              <a:t>par la ferme aquacole </a:t>
            </a:r>
            <a:r>
              <a:rPr lang="fr-FR" dirty="0" err="1" smtClean="0">
                <a:solidFill>
                  <a:srgbClr val="9BBB59"/>
                </a:solidFill>
              </a:rPr>
              <a:t>Acquanord</a:t>
            </a:r>
            <a:r>
              <a:rPr lang="fr-FR" dirty="0" smtClean="0">
                <a:solidFill>
                  <a:srgbClr val="9BBB59"/>
                </a:solidFill>
              </a:rPr>
              <a:t>.</a:t>
            </a:r>
          </a:p>
          <a:p>
            <a:pPr marL="285750" indent="-285750">
              <a:buFont typeface="Arial"/>
              <a:buChar char="•"/>
            </a:pPr>
            <a:endParaRPr lang="fr-FR" dirty="0">
              <a:solidFill>
                <a:srgbClr val="9BBB59"/>
              </a:solidFill>
            </a:endParaRPr>
          </a:p>
          <a:p>
            <a:r>
              <a:rPr lang="fr-FR" u="sng" dirty="0"/>
              <a:t>Quels enseignements en tirer?</a:t>
            </a:r>
          </a:p>
          <a:p>
            <a:endParaRPr lang="fr-FR" dirty="0"/>
          </a:p>
          <a:p>
            <a:pPr marL="285750" indent="-285750">
              <a:buFont typeface="Arial"/>
              <a:buChar char="•"/>
            </a:pPr>
            <a:r>
              <a:rPr lang="fr-FR" dirty="0">
                <a:solidFill>
                  <a:srgbClr val="9BBB59"/>
                </a:solidFill>
              </a:rPr>
              <a:t> Une forte implication des acteurs locaux ( CCI, la Communauté Urbaine et l’agence de développement économique) et d’ECOPAL. </a:t>
            </a:r>
          </a:p>
          <a:p>
            <a:endParaRPr lang="fr-FR" dirty="0"/>
          </a:p>
          <a:p>
            <a:pPr marL="285750" indent="-285750">
              <a:buFont typeface="Arial"/>
              <a:buChar char="•"/>
            </a:pPr>
            <a:r>
              <a:rPr lang="fr-FR" dirty="0"/>
              <a:t>Mais une dépendance à l’égard d’</a:t>
            </a:r>
            <a:r>
              <a:rPr lang="fr-FR" dirty="0" err="1"/>
              <a:t>ArcellorMittal</a:t>
            </a:r>
            <a:r>
              <a:rPr lang="fr-FR" dirty="0"/>
              <a:t> et une prééminence des grands groupes industriels</a:t>
            </a:r>
          </a:p>
          <a:p>
            <a:pPr marL="285750" indent="-285750">
              <a:buFont typeface="Arial"/>
              <a:buChar char="•"/>
            </a:pPr>
            <a:endParaRPr lang="fr-FR" dirty="0" smtClean="0">
              <a:solidFill>
                <a:srgbClr val="9BBB59"/>
              </a:solidFill>
            </a:endParaRPr>
          </a:p>
          <a:p>
            <a:pPr marL="285750" indent="-285750">
              <a:buFont typeface="Arial"/>
              <a:buChar char="•"/>
            </a:pPr>
            <a:endParaRPr lang="fr-FR" dirty="0">
              <a:solidFill>
                <a:srgbClr val="9BBB59"/>
              </a:solidFill>
            </a:endParaRPr>
          </a:p>
          <a:p>
            <a:pPr marL="285750" indent="-285750">
              <a:buFont typeface="Arial"/>
              <a:buChar char="•"/>
            </a:pPr>
            <a:endParaRPr lang="fr-FR" dirty="0">
              <a:solidFill>
                <a:srgbClr val="9BBB59"/>
              </a:solidFill>
            </a:endParaRPr>
          </a:p>
        </p:txBody>
      </p:sp>
    </p:spTree>
    <p:extLst>
      <p:ext uri="{BB962C8B-B14F-4D97-AF65-F5344CB8AC3E}">
        <p14:creationId xmlns:p14="http://schemas.microsoft.com/office/powerpoint/2010/main" val="109935999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Espace réservé du numéro de diapositive 5"/>
          <p:cNvSpPr>
            <a:spLocks noGrp="1"/>
          </p:cNvSpPr>
          <p:nvPr>
            <p:ph type="sldNum" sz="quarter" idx="12"/>
          </p:nvPr>
        </p:nvSpPr>
        <p:spPr>
          <a:noFill/>
        </p:spPr>
        <p:txBody>
          <a:bodyPr/>
          <a:lstStyle/>
          <a:p>
            <a:fld id="{7337F771-F5CF-482E-A8B3-C6A9AFA34F78}" type="slidenum">
              <a:rPr lang="fr-FR" smtClean="0"/>
              <a:pPr/>
              <a:t>19</a:t>
            </a:fld>
            <a:endParaRPr lang="fr-FR" smtClean="0"/>
          </a:p>
        </p:txBody>
      </p:sp>
      <p:sp>
        <p:nvSpPr>
          <p:cNvPr id="2052" name="Rectangle 3"/>
          <p:cNvSpPr>
            <a:spLocks noGrp="1" noChangeArrowheads="1"/>
          </p:cNvSpPr>
          <p:nvPr>
            <p:ph type="subTitle" idx="1"/>
          </p:nvPr>
        </p:nvSpPr>
        <p:spPr>
          <a:xfrm>
            <a:off x="467544" y="2276872"/>
            <a:ext cx="8136904" cy="2736304"/>
          </a:xfrm>
        </p:spPr>
        <p:txBody>
          <a:bodyPr/>
          <a:lstStyle/>
          <a:p>
            <a:pPr>
              <a:defRPr/>
            </a:pPr>
            <a:r>
              <a:rPr lang="fr-FR" b="1" dirty="0" smtClean="0">
                <a:solidFill>
                  <a:srgbClr val="002060"/>
                </a:solidFill>
                <a:latin typeface="Comic Sans MS" pitchFamily="66" charset="0"/>
              </a:rPr>
              <a:t>Le projet </a:t>
            </a:r>
            <a:r>
              <a:rPr lang="fr-FR" b="1" dirty="0" err="1" smtClean="0">
                <a:solidFill>
                  <a:srgbClr val="002060"/>
                </a:solidFill>
                <a:latin typeface="Comic Sans MS" pitchFamily="66" charset="0"/>
              </a:rPr>
              <a:t>Biovallée</a:t>
            </a:r>
            <a:r>
              <a:rPr lang="fr-FR" b="1" dirty="0" smtClean="0">
                <a:solidFill>
                  <a:srgbClr val="002060"/>
                </a:solidFill>
                <a:latin typeface="Comic Sans MS" pitchFamily="66" charset="0"/>
              </a:rPr>
              <a:t>®:</a:t>
            </a:r>
          </a:p>
          <a:p>
            <a:pPr>
              <a:defRPr/>
            </a:pPr>
            <a:r>
              <a:rPr lang="fr-FR" b="1" dirty="0" smtClean="0">
                <a:solidFill>
                  <a:srgbClr val="002060"/>
                </a:solidFill>
                <a:latin typeface="Comic Sans MS" pitchFamily="66" charset="0"/>
              </a:rPr>
              <a:t>Devenir un éco territoire de référence à l’échelle européenne</a:t>
            </a:r>
            <a:endParaRPr lang="fr-FR" b="1" dirty="0">
              <a:solidFill>
                <a:srgbClr val="669900"/>
              </a:solidFill>
              <a:latin typeface="Comic Sans MS" pitchFamily="66" charset="0"/>
            </a:endParaRPr>
          </a:p>
        </p:txBody>
      </p:sp>
    </p:spTree>
    <p:extLst>
      <p:ext uri="{BB962C8B-B14F-4D97-AF65-F5344CB8AC3E}">
        <p14:creationId xmlns:p14="http://schemas.microsoft.com/office/powerpoint/2010/main" val="299801561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Espace réservé du numéro de diapositive 5"/>
          <p:cNvSpPr>
            <a:spLocks noGrp="1"/>
          </p:cNvSpPr>
          <p:nvPr>
            <p:ph type="sldNum" sz="quarter" idx="12"/>
          </p:nvPr>
        </p:nvSpPr>
        <p:spPr>
          <a:noFill/>
        </p:spPr>
        <p:txBody>
          <a:bodyPr/>
          <a:lstStyle/>
          <a:p>
            <a:fld id="{7337F771-F5CF-482E-A8B3-C6A9AFA34F78}" type="slidenum">
              <a:rPr lang="fr-FR" smtClean="0"/>
              <a:pPr/>
              <a:t>2</a:t>
            </a:fld>
            <a:endParaRPr lang="fr-FR" smtClean="0"/>
          </a:p>
        </p:txBody>
      </p:sp>
      <p:sp>
        <p:nvSpPr>
          <p:cNvPr id="2051" name="Rectangle 2"/>
          <p:cNvSpPr>
            <a:spLocks noGrp="1" noChangeArrowheads="1"/>
          </p:cNvSpPr>
          <p:nvPr>
            <p:ph type="ctrTitle"/>
          </p:nvPr>
        </p:nvSpPr>
        <p:spPr>
          <a:xfrm>
            <a:off x="755576" y="692696"/>
            <a:ext cx="7772400" cy="1728192"/>
          </a:xfrm>
        </p:spPr>
        <p:txBody>
          <a:bodyPr/>
          <a:lstStyle/>
          <a:p>
            <a:pPr algn="r" eaLnBrk="1" hangingPunct="1">
              <a:defRPr/>
            </a:pPr>
            <a:r>
              <a:rPr lang="fr-FR" sz="4000" b="1" dirty="0" smtClean="0">
                <a:solidFill>
                  <a:srgbClr val="002060"/>
                </a:solidFill>
                <a:latin typeface="Comic Sans MS" pitchFamily="66" charset="0"/>
              </a:rPr>
              <a:t>Les trois interventions</a:t>
            </a:r>
            <a:br>
              <a:rPr lang="fr-FR" sz="4000" b="1" dirty="0" smtClean="0">
                <a:solidFill>
                  <a:srgbClr val="002060"/>
                </a:solidFill>
                <a:latin typeface="Comic Sans MS" pitchFamily="66" charset="0"/>
              </a:rPr>
            </a:br>
            <a:r>
              <a:rPr lang="fr-FR" sz="4000" b="1" dirty="0" smtClean="0">
                <a:solidFill>
                  <a:srgbClr val="002060"/>
                </a:solidFill>
                <a:latin typeface="Comic Sans MS" pitchFamily="66" charset="0"/>
              </a:rPr>
              <a:t>du </a:t>
            </a:r>
            <a:r>
              <a:rPr lang="fr-FR" sz="4000" b="1" dirty="0" err="1" smtClean="0">
                <a:solidFill>
                  <a:srgbClr val="002060"/>
                </a:solidFill>
                <a:latin typeface="Comic Sans MS" pitchFamily="66" charset="0"/>
              </a:rPr>
              <a:t>Creg</a:t>
            </a:r>
            <a:endParaRPr lang="fr-FR" sz="3300" dirty="0" smtClean="0">
              <a:solidFill>
                <a:srgbClr val="002060"/>
              </a:solidFill>
              <a:latin typeface="Comic Sans MS" pitchFamily="66" charset="0"/>
            </a:endParaRPr>
          </a:p>
        </p:txBody>
      </p:sp>
      <p:sp>
        <p:nvSpPr>
          <p:cNvPr id="2052" name="Rectangle 3"/>
          <p:cNvSpPr>
            <a:spLocks noGrp="1" noChangeArrowheads="1"/>
          </p:cNvSpPr>
          <p:nvPr>
            <p:ph type="subTitle" idx="1"/>
          </p:nvPr>
        </p:nvSpPr>
        <p:spPr>
          <a:xfrm>
            <a:off x="539552" y="2924944"/>
            <a:ext cx="8136904" cy="2923654"/>
          </a:xfrm>
        </p:spPr>
        <p:txBody>
          <a:bodyPr/>
          <a:lstStyle/>
          <a:p>
            <a:pPr marL="457200" indent="-457200" algn="l" eaLnBrk="1" hangingPunct="1">
              <a:buFont typeface="Arial" panose="020B0604020202020204" pitchFamily="34" charset="0"/>
              <a:buChar char="•"/>
              <a:defRPr/>
            </a:pPr>
            <a:r>
              <a:rPr lang="fr-FR" sz="2000" b="1" dirty="0" smtClean="0">
                <a:solidFill>
                  <a:srgbClr val="002060"/>
                </a:solidFill>
                <a:latin typeface="Comic Sans MS" pitchFamily="66" charset="0"/>
              </a:rPr>
              <a:t>Essai de typologie des travaux sur l’écologie industrielle</a:t>
            </a:r>
          </a:p>
          <a:p>
            <a:pPr marL="450850" algn="l" eaLnBrk="1" hangingPunct="1">
              <a:defRPr/>
            </a:pPr>
            <a:r>
              <a:rPr lang="fr-FR" sz="2000" b="1" dirty="0" smtClean="0">
                <a:solidFill>
                  <a:srgbClr val="669900"/>
                </a:solidFill>
                <a:latin typeface="Comic Sans MS" pitchFamily="66" charset="0"/>
              </a:rPr>
              <a:t>C. Figuière</a:t>
            </a:r>
          </a:p>
          <a:p>
            <a:pPr marL="457200" indent="-457200" algn="l" eaLnBrk="1" hangingPunct="1">
              <a:buFont typeface="Arial" panose="020B0604020202020204" pitchFamily="34" charset="0"/>
              <a:buChar char="•"/>
              <a:defRPr/>
            </a:pPr>
            <a:endParaRPr lang="fr-FR" sz="2000" b="1" dirty="0" smtClean="0">
              <a:solidFill>
                <a:srgbClr val="669900"/>
              </a:solidFill>
              <a:latin typeface="Comic Sans MS" pitchFamily="66" charset="0"/>
            </a:endParaRPr>
          </a:p>
          <a:p>
            <a:pPr marL="457200" indent="-457200" algn="l" eaLnBrk="1" hangingPunct="1">
              <a:buFont typeface="Arial" panose="020B0604020202020204" pitchFamily="34" charset="0"/>
              <a:buChar char="•"/>
              <a:defRPr/>
            </a:pPr>
            <a:r>
              <a:rPr lang="fr-FR" sz="2000" b="1" dirty="0" smtClean="0">
                <a:solidFill>
                  <a:srgbClr val="002060"/>
                </a:solidFill>
                <a:latin typeface="Comic Sans MS" pitchFamily="66" charset="0"/>
              </a:rPr>
              <a:t>Deux pratiques de l’EI pour deux catégories d’approches: les cas de </a:t>
            </a:r>
            <a:r>
              <a:rPr lang="fr-FR" sz="2000" b="1" dirty="0" err="1" smtClean="0">
                <a:solidFill>
                  <a:srgbClr val="002060"/>
                </a:solidFill>
                <a:latin typeface="Comic Sans MS" pitchFamily="66" charset="0"/>
              </a:rPr>
              <a:t>Biovallée</a:t>
            </a:r>
            <a:r>
              <a:rPr lang="fr-FR" sz="2000" b="1" dirty="0" smtClean="0">
                <a:solidFill>
                  <a:srgbClr val="002060"/>
                </a:solidFill>
                <a:latin typeface="Comic Sans MS" pitchFamily="66" charset="0"/>
              </a:rPr>
              <a:t> et </a:t>
            </a:r>
            <a:r>
              <a:rPr lang="fr-FR" sz="2000" b="1" dirty="0" err="1" smtClean="0">
                <a:solidFill>
                  <a:srgbClr val="002060"/>
                </a:solidFill>
                <a:latin typeface="Comic Sans MS" pitchFamily="66" charset="0"/>
              </a:rPr>
              <a:t>Ecopal</a:t>
            </a:r>
            <a:r>
              <a:rPr lang="fr-FR" sz="2000" b="1" dirty="0" smtClean="0">
                <a:solidFill>
                  <a:srgbClr val="002060"/>
                </a:solidFill>
                <a:latin typeface="Comic Sans MS" pitchFamily="66" charset="0"/>
              </a:rPr>
              <a:t> </a:t>
            </a:r>
            <a:r>
              <a:rPr lang="fr-FR" sz="2000" b="1" dirty="0" smtClean="0">
                <a:solidFill>
                  <a:srgbClr val="669900"/>
                </a:solidFill>
                <a:latin typeface="Comic Sans MS" pitchFamily="66" charset="0"/>
              </a:rPr>
              <a:t>A. Chebbi</a:t>
            </a:r>
          </a:p>
          <a:p>
            <a:pPr marL="457200" indent="-457200" algn="l" eaLnBrk="1" hangingPunct="1">
              <a:buFont typeface="Arial" panose="020B0604020202020204" pitchFamily="34" charset="0"/>
              <a:buChar char="•"/>
              <a:defRPr/>
            </a:pPr>
            <a:endParaRPr lang="fr-FR" sz="2000" b="1" dirty="0" smtClean="0">
              <a:solidFill>
                <a:srgbClr val="669900"/>
              </a:solidFill>
              <a:latin typeface="Comic Sans MS" pitchFamily="66" charset="0"/>
            </a:endParaRPr>
          </a:p>
          <a:p>
            <a:pPr marL="457200" indent="-457200" algn="l" eaLnBrk="1" hangingPunct="1">
              <a:buFont typeface="Arial" panose="020B0604020202020204" pitchFamily="34" charset="0"/>
              <a:buChar char="•"/>
              <a:defRPr/>
            </a:pPr>
            <a:r>
              <a:rPr lang="fr-FR" sz="2000" b="1" dirty="0" smtClean="0">
                <a:solidFill>
                  <a:srgbClr val="002060"/>
                </a:solidFill>
                <a:latin typeface="Comic Sans MS" pitchFamily="66" charset="0"/>
              </a:rPr>
              <a:t>Rendre compte de l’organisation dans les coopératives paysannes au Nicaragua: une méthodologie </a:t>
            </a:r>
            <a:r>
              <a:rPr lang="fr-FR" sz="2000" b="1" dirty="0" smtClean="0">
                <a:solidFill>
                  <a:srgbClr val="669900"/>
                </a:solidFill>
                <a:latin typeface="Comic Sans MS" pitchFamily="66" charset="0"/>
              </a:rPr>
              <a:t>R. </a:t>
            </a:r>
            <a:r>
              <a:rPr lang="fr-FR" sz="2000" b="1" dirty="0" err="1" smtClean="0">
                <a:solidFill>
                  <a:srgbClr val="669900"/>
                </a:solidFill>
                <a:latin typeface="Comic Sans MS" pitchFamily="66" charset="0"/>
              </a:rPr>
              <a:t>Metereau</a:t>
            </a:r>
            <a:endParaRPr lang="fr-FR" sz="2000" b="1" dirty="0" smtClean="0">
              <a:solidFill>
                <a:srgbClr val="669900"/>
              </a:solidFill>
              <a:latin typeface="Comic Sans MS" pitchFamily="66" charset="0"/>
            </a:endParaRPr>
          </a:p>
          <a:p>
            <a:pPr marL="457200" indent="-457200" algn="l" eaLnBrk="1" hangingPunct="1">
              <a:buFont typeface="Arial" panose="020B0604020202020204" pitchFamily="34" charset="0"/>
              <a:buChar char="•"/>
              <a:defRPr/>
            </a:pPr>
            <a:endParaRPr lang="fr-FR" sz="2400" b="1" dirty="0" smtClean="0">
              <a:solidFill>
                <a:srgbClr val="002060"/>
              </a:solidFill>
              <a:latin typeface="Comic Sans MS" pitchFamily="66" charset="0"/>
            </a:endParaRPr>
          </a:p>
        </p:txBody>
      </p:sp>
      <p:pic>
        <p:nvPicPr>
          <p:cNvPr id="2053" name="Picture 6"/>
          <p:cNvPicPr>
            <a:picLocks noChangeAspect="1" noChangeArrowheads="1"/>
          </p:cNvPicPr>
          <p:nvPr/>
        </p:nvPicPr>
        <p:blipFill>
          <a:blip r:embed="rId2" cstate="print"/>
          <a:srcRect/>
          <a:stretch>
            <a:fillRect/>
          </a:stretch>
        </p:blipFill>
        <p:spPr bwMode="auto">
          <a:xfrm>
            <a:off x="228529" y="799492"/>
            <a:ext cx="1535159" cy="938535"/>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23528" y="476672"/>
            <a:ext cx="5544616" cy="369332"/>
          </a:xfrm>
          <a:prstGeom prst="rect">
            <a:avLst/>
          </a:prstGeom>
          <a:noFill/>
        </p:spPr>
        <p:txBody>
          <a:bodyPr wrap="squar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BIOVALLÉE</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pic>
        <p:nvPicPr>
          <p:cNvPr id="3" name="Image 2" descr="carte Biovall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908720"/>
            <a:ext cx="8117563" cy="5745644"/>
          </a:xfrm>
          <a:prstGeom prst="rect">
            <a:avLst/>
          </a:prstGeom>
        </p:spPr>
      </p:pic>
    </p:spTree>
    <p:extLst>
      <p:ext uri="{BB962C8B-B14F-4D97-AF65-F5344CB8AC3E}">
        <p14:creationId xmlns:p14="http://schemas.microsoft.com/office/powerpoint/2010/main" val="15844706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23528" y="404664"/>
            <a:ext cx="1228484" cy="369332"/>
          </a:xfrm>
          <a:prstGeom prst="rect">
            <a:avLst/>
          </a:prstGeom>
          <a:noFill/>
        </p:spPr>
        <p:txBody>
          <a:bodyPr wrap="non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BIOVALLÉE</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cxnSp>
        <p:nvCxnSpPr>
          <p:cNvPr id="8" name="Connecteur droit 7"/>
          <p:cNvCxnSpPr/>
          <p:nvPr/>
        </p:nvCxnSpPr>
        <p:spPr>
          <a:xfrm>
            <a:off x="0" y="925115"/>
            <a:ext cx="4572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4572000" y="909461"/>
            <a:ext cx="0" cy="79279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4" name="ZoneTexte 13"/>
          <p:cNvSpPr txBox="1"/>
          <p:nvPr/>
        </p:nvSpPr>
        <p:spPr>
          <a:xfrm>
            <a:off x="4644008" y="980728"/>
            <a:ext cx="674140" cy="307777"/>
          </a:xfrm>
          <a:prstGeom prst="rect">
            <a:avLst/>
          </a:prstGeom>
          <a:noFill/>
        </p:spPr>
        <p:txBody>
          <a:bodyPr wrap="square" rtlCol="0">
            <a:spAutoFit/>
          </a:bodyPr>
          <a:lstStyle/>
          <a:p>
            <a:r>
              <a:rPr lang="fr-FR" sz="1400" dirty="0" smtClean="0"/>
              <a:t>1980’s</a:t>
            </a:r>
            <a:endParaRPr lang="fr-FR" sz="1400" dirty="0"/>
          </a:p>
        </p:txBody>
      </p:sp>
      <p:cxnSp>
        <p:nvCxnSpPr>
          <p:cNvPr id="16" name="Connecteur droit 15"/>
          <p:cNvCxnSpPr/>
          <p:nvPr/>
        </p:nvCxnSpPr>
        <p:spPr>
          <a:xfrm flipV="1">
            <a:off x="4572000" y="1348325"/>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Ellipse 12"/>
          <p:cNvSpPr/>
          <p:nvPr/>
        </p:nvSpPr>
        <p:spPr>
          <a:xfrm>
            <a:off x="4329770" y="1582210"/>
            <a:ext cx="484460" cy="484460"/>
          </a:xfrm>
          <a:prstGeom prst="ellipse">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à coins arrondis 18"/>
          <p:cNvSpPr/>
          <p:nvPr/>
        </p:nvSpPr>
        <p:spPr>
          <a:xfrm>
            <a:off x="5816415" y="925115"/>
            <a:ext cx="2790625" cy="1010693"/>
          </a:xfrm>
          <a:prstGeom prst="roundRect">
            <a:avLst/>
          </a:prstGeom>
          <a:solidFill>
            <a:schemeClr val="bg1"/>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Première habitudes de coopération autours de la problématique de l’eau</a:t>
            </a:r>
            <a:endParaRPr lang="fr-FR" dirty="0">
              <a:solidFill>
                <a:schemeClr val="tx1"/>
              </a:solidFill>
            </a:endParaRPr>
          </a:p>
        </p:txBody>
      </p:sp>
      <p:cxnSp>
        <p:nvCxnSpPr>
          <p:cNvPr id="21" name="Connecteur droit 20"/>
          <p:cNvCxnSpPr>
            <a:stCxn id="13" idx="4"/>
          </p:cNvCxnSpPr>
          <p:nvPr/>
        </p:nvCxnSpPr>
        <p:spPr>
          <a:xfrm>
            <a:off x="4572000" y="2066670"/>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p:nvCxnSpPr>
        <p:spPr>
          <a:xfrm flipH="1" flipV="1">
            <a:off x="3452942" y="3048965"/>
            <a:ext cx="1119058" cy="4625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Rectangle à coins arrondis 11"/>
          <p:cNvSpPr/>
          <p:nvPr/>
        </p:nvSpPr>
        <p:spPr>
          <a:xfrm>
            <a:off x="768193" y="2543618"/>
            <a:ext cx="2790625" cy="1010693"/>
          </a:xfrm>
          <a:prstGeom prst="roundRect">
            <a:avLst/>
          </a:prstGeom>
          <a:solidFill>
            <a:schemeClr val="bg1"/>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dirty="0" smtClean="0">
                <a:solidFill>
                  <a:srgbClr val="000000"/>
                </a:solidFill>
              </a:rPr>
              <a:t>Deux projets de territoire distinct mais avec un même objectif: la qualité environnementale</a:t>
            </a:r>
            <a:endParaRPr lang="fr-FR" sz="1600" dirty="0">
              <a:solidFill>
                <a:srgbClr val="000000"/>
              </a:solidFill>
            </a:endParaRPr>
          </a:p>
        </p:txBody>
      </p:sp>
      <p:sp>
        <p:nvSpPr>
          <p:cNvPr id="15" name="ZoneTexte 14"/>
          <p:cNvSpPr txBox="1"/>
          <p:nvPr/>
        </p:nvSpPr>
        <p:spPr>
          <a:xfrm>
            <a:off x="3698122" y="2672647"/>
            <a:ext cx="674140" cy="307777"/>
          </a:xfrm>
          <a:prstGeom prst="rect">
            <a:avLst/>
          </a:prstGeom>
          <a:noFill/>
        </p:spPr>
        <p:txBody>
          <a:bodyPr wrap="square" rtlCol="0">
            <a:spAutoFit/>
          </a:bodyPr>
          <a:lstStyle/>
          <a:p>
            <a:r>
              <a:rPr lang="fr-FR" sz="1400" dirty="0" smtClean="0"/>
              <a:t>1990’s</a:t>
            </a:r>
            <a:endParaRPr lang="fr-FR" sz="1400" dirty="0"/>
          </a:p>
        </p:txBody>
      </p:sp>
      <p:sp>
        <p:nvSpPr>
          <p:cNvPr id="10" name="Ellipse 9"/>
          <p:cNvSpPr/>
          <p:nvPr/>
        </p:nvSpPr>
        <p:spPr>
          <a:xfrm>
            <a:off x="4304887" y="3219952"/>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 name="Connecteur droit 16"/>
          <p:cNvCxnSpPr/>
          <p:nvPr/>
        </p:nvCxnSpPr>
        <p:spPr>
          <a:xfrm>
            <a:off x="4572000" y="3704412"/>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flipV="1">
            <a:off x="4740740" y="4519801"/>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5968815" y="4014454"/>
            <a:ext cx="2790625" cy="1010693"/>
          </a:xfrm>
          <a:prstGeom prst="roundRect">
            <a:avLst/>
          </a:prstGeom>
          <a:solidFill>
            <a:srgbClr val="FFFFFF"/>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Le « projet bio » qui permet la création de la marque </a:t>
            </a:r>
            <a:r>
              <a:rPr lang="fr-FR" dirty="0" err="1" smtClean="0">
                <a:solidFill>
                  <a:srgbClr val="000000"/>
                </a:solidFill>
              </a:rPr>
              <a:t>Biovallée</a:t>
            </a:r>
            <a:endParaRPr lang="fr-FR" dirty="0">
              <a:solidFill>
                <a:srgbClr val="000000"/>
              </a:solidFill>
            </a:endParaRPr>
          </a:p>
        </p:txBody>
      </p:sp>
      <p:sp>
        <p:nvSpPr>
          <p:cNvPr id="23" name="ZoneTexte 22"/>
          <p:cNvSpPr txBox="1"/>
          <p:nvPr/>
        </p:nvSpPr>
        <p:spPr>
          <a:xfrm>
            <a:off x="4814230" y="4014457"/>
            <a:ext cx="674140" cy="376318"/>
          </a:xfrm>
          <a:prstGeom prst="rect">
            <a:avLst/>
          </a:prstGeom>
          <a:noFill/>
        </p:spPr>
        <p:txBody>
          <a:bodyPr wrap="square" rtlCol="0">
            <a:spAutoFit/>
          </a:bodyPr>
          <a:lstStyle/>
          <a:p>
            <a:r>
              <a:rPr lang="fr-FR" dirty="0" smtClean="0"/>
              <a:t>2002</a:t>
            </a:r>
            <a:endParaRPr lang="fr-FR" dirty="0"/>
          </a:p>
        </p:txBody>
      </p:sp>
      <p:sp>
        <p:nvSpPr>
          <p:cNvPr id="18" name="Ellipse 17"/>
          <p:cNvSpPr/>
          <p:nvPr/>
        </p:nvSpPr>
        <p:spPr>
          <a:xfrm>
            <a:off x="4329770" y="4715874"/>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07316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childTnLst>
                          </p:cTn>
                        </p:par>
                        <p:par>
                          <p:cTn id="37" fill="hold">
                            <p:stCondLst>
                              <p:cond delay="500"/>
                            </p:stCondLst>
                            <p:childTnLst>
                              <p:par>
                                <p:cTn id="38" presetID="2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500" fill="hold"/>
                                        <p:tgtEl>
                                          <p:spTgt spid="12"/>
                                        </p:tgtEl>
                                        <p:attrNameLst>
                                          <p:attrName>ppt_w</p:attrName>
                                        </p:attrNameLst>
                                      </p:cBhvr>
                                      <p:tavLst>
                                        <p:tav tm="0">
                                          <p:val>
                                            <p:fltVal val="0"/>
                                          </p:val>
                                        </p:tav>
                                        <p:tav tm="100000">
                                          <p:val>
                                            <p:strVal val="#ppt_w"/>
                                          </p:val>
                                        </p:tav>
                                      </p:tavLst>
                                    </p:anim>
                                    <p:anim calcmode="lin" valueType="num">
                                      <p:cBhvr>
                                        <p:cTn id="55" dur="500" fill="hold"/>
                                        <p:tgtEl>
                                          <p:spTgt spid="12"/>
                                        </p:tgtEl>
                                        <p:attrNameLst>
                                          <p:attrName>ppt_h</p:attrName>
                                        </p:attrNameLst>
                                      </p:cBhvr>
                                      <p:tavLst>
                                        <p:tav tm="0">
                                          <p:val>
                                            <p:fltVal val="0"/>
                                          </p:val>
                                        </p:tav>
                                        <p:tav tm="100000">
                                          <p:val>
                                            <p:strVal val="#ppt_h"/>
                                          </p:val>
                                        </p:tav>
                                      </p:tavLst>
                                    </p:anim>
                                    <p:animEffect transition="in" filter="fade">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500"/>
                                        <p:tgtEl>
                                          <p:spTgt spid="17"/>
                                        </p:tgtEl>
                                      </p:cBhvr>
                                    </p:animEffect>
                                  </p:childTnLst>
                                </p:cTn>
                              </p:par>
                            </p:childTnLst>
                          </p:cTn>
                        </p:par>
                        <p:par>
                          <p:cTn id="62" fill="hold">
                            <p:stCondLst>
                              <p:cond delay="500"/>
                            </p:stCondLst>
                            <p:childTnLst>
                              <p:par>
                                <p:cTn id="63" presetID="23" presetClass="entr" presetSubtype="16"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childTnLst>
                                </p:cTn>
                              </p:par>
                            </p:childTnLst>
                          </p:cTn>
                        </p:par>
                        <p:par>
                          <p:cTn id="67" fill="hold">
                            <p:stCondLst>
                              <p:cond delay="1000"/>
                            </p:stCondLst>
                            <p:childTnLst>
                              <p:par>
                                <p:cTn id="68" presetID="22" presetClass="entr" presetSubtype="4"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childTnLst>
                          </p:cTn>
                        </p:par>
                        <p:par>
                          <p:cTn id="76" fill="hold">
                            <p:stCondLst>
                              <p:cond delay="1500"/>
                            </p:stCondLst>
                            <p:childTnLst>
                              <p:par>
                                <p:cTn id="77" presetID="53" presetClass="entr" presetSubtype="16"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P spid="19" grpId="0" animBg="1"/>
      <p:bldP spid="12" grpId="0" animBg="1"/>
      <p:bldP spid="15" grpId="0"/>
      <p:bldP spid="10" grpId="0" animBg="1"/>
      <p:bldP spid="22" grpId="0" animBg="1"/>
      <p:bldP spid="23" grpId="0"/>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eur droit 7"/>
          <p:cNvCxnSpPr/>
          <p:nvPr/>
        </p:nvCxnSpPr>
        <p:spPr>
          <a:xfrm>
            <a:off x="0" y="925115"/>
            <a:ext cx="4572000"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Connecteur droit 8"/>
          <p:cNvCxnSpPr/>
          <p:nvPr/>
        </p:nvCxnSpPr>
        <p:spPr>
          <a:xfrm flipV="1">
            <a:off x="4572000" y="909461"/>
            <a:ext cx="0" cy="79279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4" name="ZoneTexte 13"/>
          <p:cNvSpPr txBox="1"/>
          <p:nvPr/>
        </p:nvSpPr>
        <p:spPr>
          <a:xfrm>
            <a:off x="4688808" y="972007"/>
            <a:ext cx="674140" cy="307777"/>
          </a:xfrm>
          <a:prstGeom prst="rect">
            <a:avLst/>
          </a:prstGeom>
          <a:noFill/>
        </p:spPr>
        <p:txBody>
          <a:bodyPr wrap="square" rtlCol="0">
            <a:spAutoFit/>
          </a:bodyPr>
          <a:lstStyle/>
          <a:p>
            <a:r>
              <a:rPr lang="fr-FR" sz="1400" dirty="0" smtClean="0"/>
              <a:t>1980’s</a:t>
            </a:r>
            <a:endParaRPr lang="fr-FR" sz="1400" dirty="0"/>
          </a:p>
        </p:txBody>
      </p:sp>
      <p:cxnSp>
        <p:nvCxnSpPr>
          <p:cNvPr id="16" name="Connecteur droit 15"/>
          <p:cNvCxnSpPr/>
          <p:nvPr/>
        </p:nvCxnSpPr>
        <p:spPr>
          <a:xfrm flipV="1">
            <a:off x="4572000" y="1348325"/>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Ellipse 12"/>
          <p:cNvSpPr/>
          <p:nvPr/>
        </p:nvSpPr>
        <p:spPr>
          <a:xfrm>
            <a:off x="4329770" y="1582210"/>
            <a:ext cx="484460" cy="484460"/>
          </a:xfrm>
          <a:prstGeom prst="ellipse">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à coins arrondis 18"/>
          <p:cNvSpPr/>
          <p:nvPr/>
        </p:nvSpPr>
        <p:spPr>
          <a:xfrm>
            <a:off x="5816415" y="925115"/>
            <a:ext cx="2790625" cy="1010693"/>
          </a:xfrm>
          <a:prstGeom prst="roundRect">
            <a:avLst/>
          </a:prstGeom>
          <a:solidFill>
            <a:srgbClr val="FFFFFF"/>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chemeClr val="tx1"/>
                </a:solidFill>
              </a:rPr>
              <a:t>Première habitudes de coopération autours de la problématique de l’eau</a:t>
            </a:r>
          </a:p>
        </p:txBody>
      </p:sp>
      <p:cxnSp>
        <p:nvCxnSpPr>
          <p:cNvPr id="21" name="Connecteur droit 20"/>
          <p:cNvCxnSpPr>
            <a:stCxn id="13" idx="4"/>
          </p:cNvCxnSpPr>
          <p:nvPr/>
        </p:nvCxnSpPr>
        <p:spPr>
          <a:xfrm>
            <a:off x="4572000" y="2066670"/>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p:nvCxnSpPr>
        <p:spPr>
          <a:xfrm flipH="1" flipV="1">
            <a:off x="3452942" y="3048965"/>
            <a:ext cx="1119058" cy="4625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Rectangle à coins arrondis 11"/>
          <p:cNvSpPr/>
          <p:nvPr/>
        </p:nvSpPr>
        <p:spPr>
          <a:xfrm>
            <a:off x="768193" y="2543618"/>
            <a:ext cx="2790625" cy="1010693"/>
          </a:xfrm>
          <a:prstGeom prst="roundRect">
            <a:avLst/>
          </a:prstGeom>
          <a:solidFill>
            <a:schemeClr val="bg1"/>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400" dirty="0">
                <a:solidFill>
                  <a:srgbClr val="000000"/>
                </a:solidFill>
              </a:rPr>
              <a:t>Deux projets de territoire distinct mais avec un même objectif: la qualité environnementale</a:t>
            </a:r>
          </a:p>
        </p:txBody>
      </p:sp>
      <p:sp>
        <p:nvSpPr>
          <p:cNvPr id="15" name="ZoneTexte 14"/>
          <p:cNvSpPr txBox="1"/>
          <p:nvPr/>
        </p:nvSpPr>
        <p:spPr>
          <a:xfrm>
            <a:off x="3698122" y="2672647"/>
            <a:ext cx="674140" cy="307777"/>
          </a:xfrm>
          <a:prstGeom prst="rect">
            <a:avLst/>
          </a:prstGeom>
          <a:noFill/>
        </p:spPr>
        <p:txBody>
          <a:bodyPr wrap="square" rtlCol="0">
            <a:spAutoFit/>
          </a:bodyPr>
          <a:lstStyle/>
          <a:p>
            <a:r>
              <a:rPr lang="fr-FR" sz="1400" dirty="0" smtClean="0"/>
              <a:t>1990’s</a:t>
            </a:r>
            <a:endParaRPr lang="fr-FR" sz="1400" dirty="0"/>
          </a:p>
        </p:txBody>
      </p:sp>
      <p:sp>
        <p:nvSpPr>
          <p:cNvPr id="10" name="Ellipse 9"/>
          <p:cNvSpPr/>
          <p:nvPr/>
        </p:nvSpPr>
        <p:spPr>
          <a:xfrm>
            <a:off x="4304887" y="3219952"/>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 name="Connecteur droit 16"/>
          <p:cNvCxnSpPr/>
          <p:nvPr/>
        </p:nvCxnSpPr>
        <p:spPr>
          <a:xfrm>
            <a:off x="4572000" y="3704412"/>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flipV="1">
            <a:off x="4740740" y="4519801"/>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5968815" y="4014454"/>
            <a:ext cx="2790625" cy="1010693"/>
          </a:xfrm>
          <a:prstGeom prst="roundRect">
            <a:avLst/>
          </a:prstGeom>
          <a:solidFill>
            <a:srgbClr val="FFFFFF"/>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solidFill>
                  <a:srgbClr val="000000"/>
                </a:solidFill>
              </a:rPr>
              <a:t>Le « projet bio » qui permet la création de la marque </a:t>
            </a:r>
            <a:r>
              <a:rPr lang="fr-FR" dirty="0" err="1">
                <a:solidFill>
                  <a:srgbClr val="000000"/>
                </a:solidFill>
              </a:rPr>
              <a:t>Biovallée</a:t>
            </a:r>
            <a:endParaRPr lang="fr-FR" dirty="0">
              <a:solidFill>
                <a:srgbClr val="000000"/>
              </a:solidFill>
            </a:endParaRPr>
          </a:p>
        </p:txBody>
      </p:sp>
      <p:sp>
        <p:nvSpPr>
          <p:cNvPr id="23" name="ZoneTexte 22"/>
          <p:cNvSpPr txBox="1"/>
          <p:nvPr/>
        </p:nvSpPr>
        <p:spPr>
          <a:xfrm>
            <a:off x="4814230" y="4014457"/>
            <a:ext cx="674140" cy="376318"/>
          </a:xfrm>
          <a:prstGeom prst="rect">
            <a:avLst/>
          </a:prstGeom>
          <a:noFill/>
        </p:spPr>
        <p:txBody>
          <a:bodyPr wrap="square" rtlCol="0">
            <a:spAutoFit/>
          </a:bodyPr>
          <a:lstStyle/>
          <a:p>
            <a:r>
              <a:rPr lang="fr-FR" dirty="0" smtClean="0"/>
              <a:t>2002</a:t>
            </a:r>
            <a:endParaRPr lang="fr-FR" dirty="0"/>
          </a:p>
        </p:txBody>
      </p:sp>
      <p:cxnSp>
        <p:nvCxnSpPr>
          <p:cNvPr id="24" name="Connecteur droit 23"/>
          <p:cNvCxnSpPr/>
          <p:nvPr/>
        </p:nvCxnSpPr>
        <p:spPr>
          <a:xfrm>
            <a:off x="4572000" y="5025147"/>
            <a:ext cx="0" cy="183285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8" name="Ellipse 17"/>
          <p:cNvSpPr/>
          <p:nvPr/>
        </p:nvSpPr>
        <p:spPr>
          <a:xfrm>
            <a:off x="4329770" y="4715874"/>
            <a:ext cx="484460" cy="484460"/>
          </a:xfrm>
          <a:prstGeom prst="ellipse">
            <a:avLst/>
          </a:prstGeom>
          <a:solidFill>
            <a:schemeClr val="accent3"/>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ZoneTexte 24"/>
          <p:cNvSpPr txBox="1"/>
          <p:nvPr/>
        </p:nvSpPr>
        <p:spPr>
          <a:xfrm>
            <a:off x="323528" y="404664"/>
            <a:ext cx="1228484" cy="369332"/>
          </a:xfrm>
          <a:prstGeom prst="rect">
            <a:avLst/>
          </a:prstGeom>
          <a:noFill/>
        </p:spPr>
        <p:txBody>
          <a:bodyPr wrap="non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BIOVALLÉE</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70190258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xmlns:p14="http://schemas.microsoft.com/office/powerpoint/2010/main" spd="slow" advTm="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p:cNvCxnSpPr/>
          <p:nvPr/>
        </p:nvCxnSpPr>
        <p:spPr>
          <a:xfrm>
            <a:off x="4572000" y="970016"/>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Connecteur droit 6"/>
          <p:cNvCxnSpPr/>
          <p:nvPr/>
        </p:nvCxnSpPr>
        <p:spPr>
          <a:xfrm flipV="1">
            <a:off x="4740740" y="1927225"/>
            <a:ext cx="1244415" cy="39214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 name="Rectangle à coins arrondis 7"/>
          <p:cNvSpPr/>
          <p:nvPr/>
        </p:nvSpPr>
        <p:spPr>
          <a:xfrm>
            <a:off x="5968815" y="1421878"/>
            <a:ext cx="2790625" cy="1010693"/>
          </a:xfrm>
          <a:prstGeom prst="roundRect">
            <a:avLst/>
          </a:prstGeom>
          <a:solidFill>
            <a:srgbClr val="FFFFFF"/>
          </a:solidFill>
          <a:ln w="28575" cmpd="sng">
            <a:solidFill>
              <a:srgbClr val="77933C"/>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Labélisation en tant que Pôle d’Excellence Rural</a:t>
            </a:r>
            <a:endParaRPr lang="fr-FR" dirty="0">
              <a:solidFill>
                <a:srgbClr val="000000"/>
              </a:solidFill>
            </a:endParaRPr>
          </a:p>
        </p:txBody>
      </p:sp>
      <p:sp>
        <p:nvSpPr>
          <p:cNvPr id="9" name="ZoneTexte 8"/>
          <p:cNvSpPr txBox="1"/>
          <p:nvPr/>
        </p:nvSpPr>
        <p:spPr>
          <a:xfrm>
            <a:off x="4814230" y="1421881"/>
            <a:ext cx="674140" cy="376318"/>
          </a:xfrm>
          <a:prstGeom prst="rect">
            <a:avLst/>
          </a:prstGeom>
          <a:noFill/>
        </p:spPr>
        <p:txBody>
          <a:bodyPr wrap="square" rtlCol="0">
            <a:spAutoFit/>
          </a:bodyPr>
          <a:lstStyle/>
          <a:p>
            <a:r>
              <a:rPr lang="fr-FR" dirty="0" smtClean="0"/>
              <a:t>2007</a:t>
            </a:r>
            <a:endParaRPr lang="fr-FR" dirty="0"/>
          </a:p>
        </p:txBody>
      </p:sp>
      <p:cxnSp>
        <p:nvCxnSpPr>
          <p:cNvPr id="11" name="Connecteur droit 10"/>
          <p:cNvCxnSpPr/>
          <p:nvPr/>
        </p:nvCxnSpPr>
        <p:spPr>
          <a:xfrm>
            <a:off x="4585614" y="2275718"/>
            <a:ext cx="0" cy="11532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0" name="Ellipse 9"/>
          <p:cNvSpPr/>
          <p:nvPr/>
        </p:nvSpPr>
        <p:spPr>
          <a:xfrm>
            <a:off x="4329770" y="2123298"/>
            <a:ext cx="484460" cy="484460"/>
          </a:xfrm>
          <a:prstGeom prst="ellipse">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 name="Connecteur droit 12"/>
          <p:cNvCxnSpPr/>
          <p:nvPr/>
        </p:nvCxnSpPr>
        <p:spPr>
          <a:xfrm flipH="1">
            <a:off x="4536579" y="3429000"/>
            <a:ext cx="460742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flipV="1">
            <a:off x="3499724" y="3444470"/>
            <a:ext cx="1036855" cy="6092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758134" y="3579065"/>
            <a:ext cx="2790625" cy="1010693"/>
          </a:xfrm>
          <a:prstGeom prst="roundRect">
            <a:avLst/>
          </a:prstGeom>
          <a:solidFill>
            <a:srgbClr val="FFFFFF"/>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Labélisation en tant que Grand Projet Rhône-Alpes</a:t>
            </a:r>
            <a:endParaRPr lang="fr-FR" dirty="0"/>
          </a:p>
        </p:txBody>
      </p:sp>
      <p:sp>
        <p:nvSpPr>
          <p:cNvPr id="21" name="ZoneTexte 20"/>
          <p:cNvSpPr txBox="1"/>
          <p:nvPr/>
        </p:nvSpPr>
        <p:spPr>
          <a:xfrm>
            <a:off x="3537610" y="3286998"/>
            <a:ext cx="674140" cy="376318"/>
          </a:xfrm>
          <a:prstGeom prst="rect">
            <a:avLst/>
          </a:prstGeom>
          <a:noFill/>
        </p:spPr>
        <p:txBody>
          <a:bodyPr wrap="square" rtlCol="0">
            <a:spAutoFit/>
          </a:bodyPr>
          <a:lstStyle/>
          <a:p>
            <a:r>
              <a:rPr lang="fr-FR" dirty="0" smtClean="0"/>
              <a:t>2009</a:t>
            </a:r>
            <a:endParaRPr lang="fr-FR" dirty="0"/>
          </a:p>
        </p:txBody>
      </p:sp>
      <p:sp>
        <p:nvSpPr>
          <p:cNvPr id="22" name="Ellipse 21"/>
          <p:cNvSpPr/>
          <p:nvPr/>
        </p:nvSpPr>
        <p:spPr>
          <a:xfrm>
            <a:off x="8759440" y="3178856"/>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Ellipse 11"/>
          <p:cNvSpPr/>
          <p:nvPr/>
        </p:nvSpPr>
        <p:spPr>
          <a:xfrm>
            <a:off x="4331358" y="3186770"/>
            <a:ext cx="484460" cy="484460"/>
          </a:xfrm>
          <a:prstGeom prst="ellipse">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3" name="Connecteur droit 22"/>
          <p:cNvCxnSpPr/>
          <p:nvPr/>
        </p:nvCxnSpPr>
        <p:spPr>
          <a:xfrm flipV="1">
            <a:off x="7825798" y="3579065"/>
            <a:ext cx="1036855" cy="60925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4" name="Rectangle à coins arrondis 23"/>
          <p:cNvSpPr/>
          <p:nvPr/>
        </p:nvSpPr>
        <p:spPr>
          <a:xfrm>
            <a:off x="5035173" y="3579065"/>
            <a:ext cx="2790625" cy="1010693"/>
          </a:xfrm>
          <a:prstGeom prst="roundRect">
            <a:avLst/>
          </a:prstGeom>
          <a:solidFill>
            <a:schemeClr val="bg1"/>
          </a:solidFill>
          <a:ln w="28575" cmpd="sng">
            <a:solidFill>
              <a:srgbClr val="9BBB59"/>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rgbClr val="000000"/>
                </a:solidFill>
              </a:rPr>
              <a:t>Réflexion sur la mise en place d’une DEI</a:t>
            </a:r>
            <a:endParaRPr lang="fr-FR" dirty="0">
              <a:solidFill>
                <a:srgbClr val="000000"/>
              </a:solidFill>
            </a:endParaRPr>
          </a:p>
        </p:txBody>
      </p:sp>
      <p:sp>
        <p:nvSpPr>
          <p:cNvPr id="25" name="ZoneTexte 24"/>
          <p:cNvSpPr txBox="1"/>
          <p:nvPr/>
        </p:nvSpPr>
        <p:spPr>
          <a:xfrm>
            <a:off x="8422370" y="4000161"/>
            <a:ext cx="674140" cy="376318"/>
          </a:xfrm>
          <a:prstGeom prst="rect">
            <a:avLst/>
          </a:prstGeom>
          <a:noFill/>
        </p:spPr>
        <p:txBody>
          <a:bodyPr wrap="square" rtlCol="0">
            <a:spAutoFit/>
          </a:bodyPr>
          <a:lstStyle/>
          <a:p>
            <a:r>
              <a:rPr lang="fr-FR" dirty="0" smtClean="0"/>
              <a:t>2014</a:t>
            </a:r>
            <a:endParaRPr lang="fr-FR" dirty="0"/>
          </a:p>
        </p:txBody>
      </p:sp>
      <p:sp>
        <p:nvSpPr>
          <p:cNvPr id="20" name="ZoneTexte 19"/>
          <p:cNvSpPr txBox="1"/>
          <p:nvPr/>
        </p:nvSpPr>
        <p:spPr>
          <a:xfrm>
            <a:off x="323528" y="404664"/>
            <a:ext cx="1228484" cy="369332"/>
          </a:xfrm>
          <a:prstGeom prst="rect">
            <a:avLst/>
          </a:prstGeom>
          <a:noFill/>
        </p:spPr>
        <p:txBody>
          <a:bodyPr wrap="non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BIOVALLÉE</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107899127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par>
                          <p:cTn id="33" fill="hold">
                            <p:stCondLst>
                              <p:cond delay="500"/>
                            </p:stCondLst>
                            <p:childTnLst>
                              <p:par>
                                <p:cTn id="34" presetID="23" presetClass="entr" presetSubtype="16"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childTnLst>
                          </p:cTn>
                        </p:par>
                        <p:par>
                          <p:cTn id="42" fill="hold">
                            <p:stCondLst>
                              <p:cond delay="1500"/>
                            </p:stCondLst>
                            <p:childTnLst>
                              <p:par>
                                <p:cTn id="43" presetID="53" presetClass="entr" presetSubtype="16"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Effect transition="in" filter="fade">
                                      <p:cBhvr>
                                        <p:cTn id="47" dur="500"/>
                                        <p:tgtEl>
                                          <p:spTgt spid="1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500" fill="hold"/>
                                        <p:tgtEl>
                                          <p:spTgt spid="21"/>
                                        </p:tgtEl>
                                        <p:attrNameLst>
                                          <p:attrName>ppt_w</p:attrName>
                                        </p:attrNameLst>
                                      </p:cBhvr>
                                      <p:tavLst>
                                        <p:tav tm="0">
                                          <p:val>
                                            <p:fltVal val="0"/>
                                          </p:val>
                                        </p:tav>
                                        <p:tav tm="100000">
                                          <p:val>
                                            <p:strVal val="#ppt_w"/>
                                          </p:val>
                                        </p:tav>
                                      </p:tavLst>
                                    </p:anim>
                                    <p:anim calcmode="lin" valueType="num">
                                      <p:cBhvr>
                                        <p:cTn id="51" dur="500" fill="hold"/>
                                        <p:tgtEl>
                                          <p:spTgt spid="21"/>
                                        </p:tgtEl>
                                        <p:attrNameLst>
                                          <p:attrName>ppt_h</p:attrName>
                                        </p:attrNameLst>
                                      </p:cBhvr>
                                      <p:tavLst>
                                        <p:tav tm="0">
                                          <p:val>
                                            <p:fltVal val="0"/>
                                          </p:val>
                                        </p:tav>
                                        <p:tav tm="100000">
                                          <p:val>
                                            <p:strVal val="#ppt_h"/>
                                          </p:val>
                                        </p:tav>
                                      </p:tavLst>
                                    </p:anim>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par>
                          <p:cTn id="58" fill="hold">
                            <p:stCondLst>
                              <p:cond delay="500"/>
                            </p:stCondLst>
                            <p:childTnLst>
                              <p:par>
                                <p:cTn id="59" presetID="23" presetClass="entr" presetSubtype="16"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childTnLst>
                                </p:cTn>
                              </p:par>
                            </p:childTnLst>
                          </p:cTn>
                        </p:par>
                        <p:par>
                          <p:cTn id="63" fill="hold">
                            <p:stCondLst>
                              <p:cond delay="1000"/>
                            </p:stCondLst>
                            <p:childTnLst>
                              <p:par>
                                <p:cTn id="64" presetID="22" presetClass="entr" presetSubtype="1"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up)">
                                      <p:cBhvr>
                                        <p:cTn id="66" dur="500"/>
                                        <p:tgtEl>
                                          <p:spTgt spid="23"/>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p:cTn id="75" dur="500" fill="hold"/>
                                        <p:tgtEl>
                                          <p:spTgt spid="25"/>
                                        </p:tgtEl>
                                        <p:attrNameLst>
                                          <p:attrName>ppt_w</p:attrName>
                                        </p:attrNameLst>
                                      </p:cBhvr>
                                      <p:tavLst>
                                        <p:tav tm="0">
                                          <p:val>
                                            <p:fltVal val="0"/>
                                          </p:val>
                                        </p:tav>
                                        <p:tav tm="100000">
                                          <p:val>
                                            <p:strVal val="#ppt_w"/>
                                          </p:val>
                                        </p:tav>
                                      </p:tavLst>
                                    </p:anim>
                                    <p:anim calcmode="lin" valueType="num">
                                      <p:cBhvr>
                                        <p:cTn id="76" dur="500" fill="hold"/>
                                        <p:tgtEl>
                                          <p:spTgt spid="25"/>
                                        </p:tgtEl>
                                        <p:attrNameLst>
                                          <p:attrName>ppt_h</p:attrName>
                                        </p:attrNameLst>
                                      </p:cBhvr>
                                      <p:tavLst>
                                        <p:tav tm="0">
                                          <p:val>
                                            <p:fltVal val="0"/>
                                          </p:val>
                                        </p:tav>
                                        <p:tav tm="100000">
                                          <p:val>
                                            <p:strVal val="#ppt_h"/>
                                          </p:val>
                                        </p:tav>
                                      </p:tavLst>
                                    </p:anim>
                                    <p:animEffect transition="in" filter="fade">
                                      <p:cBhvr>
                                        <p:cTn id="7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9" grpId="0" animBg="1"/>
      <p:bldP spid="21" grpId="0"/>
      <p:bldP spid="22" grpId="0" animBg="1"/>
      <p:bldP spid="12" grpId="0" animBg="1"/>
      <p:bldP spid="24" grpId="0" animBg="1"/>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23528" y="476672"/>
            <a:ext cx="5544616" cy="369332"/>
          </a:xfrm>
          <a:prstGeom prst="rect">
            <a:avLst/>
          </a:prstGeom>
          <a:noFill/>
        </p:spPr>
        <p:txBody>
          <a:bodyPr wrap="squar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BIOVALLÉE</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 name="ZoneTexte 3"/>
          <p:cNvSpPr txBox="1"/>
          <p:nvPr/>
        </p:nvSpPr>
        <p:spPr>
          <a:xfrm>
            <a:off x="251520" y="1340768"/>
            <a:ext cx="8496944" cy="923330"/>
          </a:xfrm>
          <a:prstGeom prst="rect">
            <a:avLst/>
          </a:prstGeom>
          <a:noFill/>
        </p:spPr>
        <p:txBody>
          <a:bodyPr wrap="square" rtlCol="0">
            <a:spAutoFit/>
          </a:bodyPr>
          <a:lstStyle/>
          <a:p>
            <a:endParaRPr lang="fr-FR" dirty="0"/>
          </a:p>
          <a:p>
            <a:endParaRPr lang="fr-FR" dirty="0" smtClean="0"/>
          </a:p>
          <a:p>
            <a:endParaRPr lang="fr-FR" dirty="0"/>
          </a:p>
        </p:txBody>
      </p:sp>
      <p:cxnSp>
        <p:nvCxnSpPr>
          <p:cNvPr id="5" name="Connecteur droit 4"/>
          <p:cNvCxnSpPr/>
          <p:nvPr/>
        </p:nvCxnSpPr>
        <p:spPr>
          <a:xfrm>
            <a:off x="0" y="3429000"/>
            <a:ext cx="1259632" cy="0"/>
          </a:xfrm>
          <a:prstGeom prst="line">
            <a:avLst/>
          </a:prstGeom>
          <a:ln w="2857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7" name="Rectangle à coins arrondis 6"/>
          <p:cNvSpPr/>
          <p:nvPr/>
        </p:nvSpPr>
        <p:spPr>
          <a:xfrm>
            <a:off x="1259632" y="1340768"/>
            <a:ext cx="7200800" cy="4464496"/>
          </a:xfrm>
          <a:prstGeom prst="roundRect">
            <a:avLst/>
          </a:prstGeom>
          <a:noFill/>
          <a:ln w="28575" cmpd="sng">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chemeClr val="tx1"/>
              </a:solidFill>
            </a:endParaRPr>
          </a:p>
        </p:txBody>
      </p:sp>
      <p:cxnSp>
        <p:nvCxnSpPr>
          <p:cNvPr id="11" name="Connecteur droit 10"/>
          <p:cNvCxnSpPr>
            <a:stCxn id="7" idx="0"/>
            <a:endCxn id="7" idx="2"/>
          </p:cNvCxnSpPr>
          <p:nvPr/>
        </p:nvCxnSpPr>
        <p:spPr>
          <a:xfrm>
            <a:off x="4860032" y="1340768"/>
            <a:ext cx="0" cy="4464496"/>
          </a:xfrm>
          <a:prstGeom prst="line">
            <a:avLst/>
          </a:prstGeom>
          <a:ln w="28575" cmpd="sng">
            <a:solidFill>
              <a:srgbClr val="9BBB59"/>
            </a:solidFill>
            <a:prstDash val="dash"/>
          </a:ln>
        </p:spPr>
        <p:style>
          <a:lnRef idx="2">
            <a:schemeClr val="accent1"/>
          </a:lnRef>
          <a:fillRef idx="0">
            <a:schemeClr val="accent1"/>
          </a:fillRef>
          <a:effectRef idx="1">
            <a:schemeClr val="accent1"/>
          </a:effectRef>
          <a:fontRef idx="minor">
            <a:schemeClr val="tx1"/>
          </a:fontRef>
        </p:style>
      </p:cxnSp>
      <p:sp>
        <p:nvSpPr>
          <p:cNvPr id="12" name="ZoneTexte 11"/>
          <p:cNvSpPr txBox="1"/>
          <p:nvPr/>
        </p:nvSpPr>
        <p:spPr>
          <a:xfrm>
            <a:off x="1835696" y="1700808"/>
            <a:ext cx="2880320" cy="3970318"/>
          </a:xfrm>
          <a:prstGeom prst="rect">
            <a:avLst/>
          </a:prstGeom>
          <a:noFill/>
        </p:spPr>
        <p:txBody>
          <a:bodyPr wrap="square" rtlCol="0">
            <a:spAutoFit/>
          </a:bodyPr>
          <a:lstStyle/>
          <a:p>
            <a:r>
              <a:rPr lang="fr-FR" u="sng" dirty="0" smtClean="0"/>
              <a:t>Le projet </a:t>
            </a:r>
            <a:r>
              <a:rPr lang="fr-FR" u="sng" dirty="0" err="1" smtClean="0"/>
              <a:t>Biovallée</a:t>
            </a:r>
            <a:r>
              <a:rPr lang="fr-FR" dirty="0" smtClean="0"/>
              <a:t>:</a:t>
            </a:r>
          </a:p>
          <a:p>
            <a:endParaRPr lang="fr-FR" dirty="0"/>
          </a:p>
          <a:p>
            <a:r>
              <a:rPr lang="fr-FR" dirty="0" smtClean="0"/>
              <a:t>Pour devenir un territoire de référence des objectifs clairs fondés sur la valorisation des ressources naturelles ont été établit.</a:t>
            </a:r>
          </a:p>
          <a:p>
            <a:r>
              <a:rPr lang="fr-FR" dirty="0" smtClean="0"/>
              <a:t>Ils recouvrent différents domaines comme l’autosuffisance énergétique, l’alimentation biologique, la gestion des déchets et la formation au développement durable.</a:t>
            </a:r>
            <a:endParaRPr lang="fr-FR" dirty="0"/>
          </a:p>
        </p:txBody>
      </p:sp>
      <p:sp>
        <p:nvSpPr>
          <p:cNvPr id="13" name="ZoneTexte 12"/>
          <p:cNvSpPr txBox="1"/>
          <p:nvPr/>
        </p:nvSpPr>
        <p:spPr>
          <a:xfrm>
            <a:off x="5004048" y="1700808"/>
            <a:ext cx="2880320" cy="3970318"/>
          </a:xfrm>
          <a:prstGeom prst="rect">
            <a:avLst/>
          </a:prstGeom>
          <a:noFill/>
        </p:spPr>
        <p:txBody>
          <a:bodyPr wrap="square" rtlCol="0">
            <a:spAutoFit/>
          </a:bodyPr>
          <a:lstStyle/>
          <a:p>
            <a:r>
              <a:rPr lang="fr-FR" u="sng" dirty="0" smtClean="0"/>
              <a:t>La DEI </a:t>
            </a:r>
            <a:r>
              <a:rPr lang="fr-FR" u="sng" dirty="0" err="1" smtClean="0"/>
              <a:t>Biovallée</a:t>
            </a:r>
            <a:r>
              <a:rPr lang="fr-FR" u="sng" dirty="0" smtClean="0"/>
              <a:t>:</a:t>
            </a:r>
          </a:p>
          <a:p>
            <a:endParaRPr lang="fr-FR" u="sng" dirty="0" smtClean="0"/>
          </a:p>
          <a:p>
            <a:pPr marL="285750" indent="-285750">
              <a:buFont typeface="Arial"/>
              <a:buChar char="•"/>
            </a:pPr>
            <a:r>
              <a:rPr lang="fr-FR" dirty="0" smtClean="0"/>
              <a:t>Une DEI particulière du fait de son territoire</a:t>
            </a:r>
          </a:p>
          <a:p>
            <a:pPr marL="285750" indent="-285750">
              <a:buFont typeface="Arial"/>
              <a:buChar char="•"/>
            </a:pPr>
            <a:r>
              <a:rPr lang="fr-FR" dirty="0" smtClean="0"/>
              <a:t>Trois domaines d’action prioritaires: (1)Valorisation des déchets et sous produits; (2)Mobilité douce pour les entreprises, les particuliers, les touristes, (3)Optimisation du traitement de l’eau</a:t>
            </a:r>
            <a:endParaRPr lang="fr-FR" dirty="0"/>
          </a:p>
          <a:p>
            <a:endParaRPr lang="fr-FR" u="sng" dirty="0"/>
          </a:p>
        </p:txBody>
      </p:sp>
    </p:spTree>
    <p:extLst>
      <p:ext uri="{BB962C8B-B14F-4D97-AF65-F5344CB8AC3E}">
        <p14:creationId xmlns:p14="http://schemas.microsoft.com/office/powerpoint/2010/main" val="1541901371"/>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numéro de diapositive 2"/>
          <p:cNvSpPr>
            <a:spLocks noGrp="1"/>
          </p:cNvSpPr>
          <p:nvPr>
            <p:ph type="sldNum" sz="quarter" idx="11"/>
          </p:nvPr>
        </p:nvSpPr>
        <p:spPr>
          <a:noFill/>
        </p:spPr>
        <p:txBody>
          <a:bodyPr/>
          <a:lstStyle/>
          <a:p>
            <a:fld id="{64DA27D8-4F8F-48FE-917E-8642F797F19D}" type="slidenum">
              <a:rPr lang="en-GB" altLang="en-US" smtClean="0"/>
              <a:pPr/>
              <a:t>25</a:t>
            </a:fld>
            <a:endParaRPr lang="en-GB" altLang="en-US" smtClean="0"/>
          </a:p>
        </p:txBody>
      </p:sp>
      <p:graphicFrame>
        <p:nvGraphicFramePr>
          <p:cNvPr id="4" name="Tableau 3"/>
          <p:cNvGraphicFramePr>
            <a:graphicFrameLocks noGrp="1"/>
          </p:cNvGraphicFramePr>
          <p:nvPr>
            <p:extLst>
              <p:ext uri="{D42A27DB-BD31-4B8C-83A1-F6EECF244321}">
                <p14:modId xmlns:p14="http://schemas.microsoft.com/office/powerpoint/2010/main" val="3366270675"/>
              </p:ext>
            </p:extLst>
          </p:nvPr>
        </p:nvGraphicFramePr>
        <p:xfrm>
          <a:off x="0" y="908720"/>
          <a:ext cx="9144000" cy="3908678"/>
        </p:xfrm>
        <a:graphic>
          <a:graphicData uri="http://schemas.openxmlformats.org/drawingml/2006/table">
            <a:tbl>
              <a:tblPr firstRow="1" firstCol="1" bandRow="1">
                <a:tableStyleId>{5C22544A-7EE6-4342-B048-85BDC9FD1C3A}</a:tableStyleId>
              </a:tblPr>
              <a:tblGrid>
                <a:gridCol w="2665610"/>
                <a:gridCol w="2688486"/>
                <a:gridCol w="3789904"/>
              </a:tblGrid>
              <a:tr h="455539">
                <a:tc rowSpan="2">
                  <a:txBody>
                    <a:bodyPr/>
                    <a:lstStyle/>
                    <a:p>
                      <a:pPr>
                        <a:lnSpc>
                          <a:spcPct val="115000"/>
                        </a:lnSpc>
                        <a:spcAft>
                          <a:spcPts val="0"/>
                        </a:spcAft>
                      </a:pPr>
                      <a:r>
                        <a:rPr lang="fr-FR" sz="1100" dirty="0">
                          <a:solidFill>
                            <a:schemeClr val="bg1"/>
                          </a:solidFill>
                          <a:effectLst/>
                        </a:rPr>
                        <a:t> </a:t>
                      </a:r>
                      <a:endParaRPr lang="fr-FR" sz="1100" dirty="0">
                        <a:solidFill>
                          <a:schemeClr val="bg1"/>
                        </a:solidFill>
                        <a:effectLst/>
                        <a:latin typeface="Calibri"/>
                        <a:ea typeface="Calibri"/>
                        <a:cs typeface="Times New Roman"/>
                      </a:endParaRPr>
                    </a:p>
                  </a:txBody>
                  <a:tcPr marL="68580" marR="68580" marT="0" marB="0" anchor="ctr">
                    <a:noFill/>
                  </a:tcPr>
                </a:tc>
                <a:tc gridSpan="2">
                  <a:txBody>
                    <a:bodyPr/>
                    <a:lstStyle/>
                    <a:p>
                      <a:pPr algn="ctr">
                        <a:lnSpc>
                          <a:spcPct val="115000"/>
                        </a:lnSpc>
                        <a:spcAft>
                          <a:spcPts val="0"/>
                        </a:spcAft>
                      </a:pPr>
                      <a:r>
                        <a:rPr lang="fr-FR" sz="1800" dirty="0">
                          <a:solidFill>
                            <a:schemeClr val="bg1"/>
                          </a:solidFill>
                          <a:effectLst/>
                          <a:latin typeface="Comic Sans MS" panose="030F0702030302020204" pitchFamily="66" charset="0"/>
                        </a:rPr>
                        <a:t>Les </a:t>
                      </a:r>
                      <a:r>
                        <a:rPr lang="fr-FR" sz="1800" dirty="0" smtClean="0">
                          <a:solidFill>
                            <a:schemeClr val="bg1"/>
                          </a:solidFill>
                          <a:effectLst/>
                          <a:latin typeface="Comic Sans MS" panose="030F0702030302020204" pitchFamily="66" charset="0"/>
                        </a:rPr>
                        <a:t>pratiques de l’EI</a:t>
                      </a:r>
                      <a:endParaRPr lang="fr-FR" sz="1800" dirty="0">
                        <a:solidFill>
                          <a:schemeClr val="bg1"/>
                        </a:solidFill>
                        <a:effectLst/>
                        <a:latin typeface="Comic Sans MS" panose="030F0702030302020204" pitchFamily="66" charset="0"/>
                        <a:ea typeface="Calibri"/>
                        <a:cs typeface="Times New Roman"/>
                      </a:endParaRPr>
                    </a:p>
                  </a:txBody>
                  <a:tcPr marL="68580" marR="68580" marT="0" marB="0" anchor="ctr"/>
                </a:tc>
                <a:tc hMerge="1">
                  <a:txBody>
                    <a:bodyPr/>
                    <a:lstStyle/>
                    <a:p>
                      <a:endParaRPr lang="fr-FR"/>
                    </a:p>
                  </a:txBody>
                  <a:tcPr/>
                </a:tc>
              </a:tr>
              <a:tr h="624580">
                <a:tc vMerge="1">
                  <a:txBody>
                    <a:bodyPr/>
                    <a:lstStyle/>
                    <a:p>
                      <a:endParaRPr lang="fr-FR"/>
                    </a:p>
                  </a:txBody>
                  <a:tcPr/>
                </a:tc>
                <a:tc>
                  <a:txBody>
                    <a:bodyPr/>
                    <a:lstStyle/>
                    <a:p>
                      <a:pPr algn="ctr">
                        <a:lnSpc>
                          <a:spcPct val="115000"/>
                        </a:lnSpc>
                        <a:spcAft>
                          <a:spcPts val="0"/>
                        </a:spcAft>
                      </a:pPr>
                      <a:r>
                        <a:rPr lang="fr-FR" sz="1600" b="1" u="sng" dirty="0" smtClean="0">
                          <a:solidFill>
                            <a:srgbClr val="002060"/>
                          </a:solidFill>
                          <a:effectLst/>
                          <a:latin typeface="Comic Sans MS" panose="030F0702030302020204" pitchFamily="66" charset="0"/>
                        </a:rPr>
                        <a:t>Dunkerque</a:t>
                      </a:r>
                      <a:endParaRPr lang="fr-FR" sz="1600" b="1" u="sng" dirty="0">
                        <a:solidFill>
                          <a:srgbClr val="002060"/>
                        </a:solidFill>
                        <a:effectLst/>
                        <a:latin typeface="Comic Sans MS" panose="030F0702030302020204" pitchFamily="66" charset="0"/>
                        <a:ea typeface="Calibri"/>
                        <a:cs typeface="Times New Roman"/>
                      </a:endParaRPr>
                    </a:p>
                  </a:txBody>
                  <a:tcPr marL="68580" marR="68580" marT="0" marB="0" anchor="ctr">
                    <a:solidFill>
                      <a:schemeClr val="tx2">
                        <a:lumMod val="20000"/>
                        <a:lumOff val="80000"/>
                      </a:schemeClr>
                    </a:solidFill>
                  </a:tcPr>
                </a:tc>
                <a:tc>
                  <a:txBody>
                    <a:bodyPr/>
                    <a:lstStyle/>
                    <a:p>
                      <a:pPr algn="ctr">
                        <a:lnSpc>
                          <a:spcPct val="115000"/>
                        </a:lnSpc>
                        <a:spcAft>
                          <a:spcPts val="0"/>
                        </a:spcAft>
                      </a:pPr>
                      <a:r>
                        <a:rPr lang="fr-FR" sz="1600" b="1" u="sng" dirty="0" err="1" smtClean="0">
                          <a:solidFill>
                            <a:srgbClr val="002060"/>
                          </a:solidFill>
                          <a:effectLst/>
                          <a:latin typeface="Comic Sans MS" panose="030F0702030302020204" pitchFamily="66" charset="0"/>
                        </a:rPr>
                        <a:t>Biovallée</a:t>
                      </a:r>
                      <a:endParaRPr lang="fr-FR" sz="1600" b="1" u="sng" dirty="0">
                        <a:solidFill>
                          <a:srgbClr val="002060"/>
                        </a:solidFill>
                        <a:effectLst/>
                        <a:latin typeface="Comic Sans MS" panose="030F0702030302020204" pitchFamily="66" charset="0"/>
                        <a:ea typeface="Calibri"/>
                        <a:cs typeface="Times New Roman"/>
                      </a:endParaRPr>
                    </a:p>
                  </a:txBody>
                  <a:tcPr marL="68580" marR="68580" marT="0" marB="0" anchor="ctr">
                    <a:solidFill>
                      <a:schemeClr val="tx2">
                        <a:lumMod val="20000"/>
                        <a:lumOff val="80000"/>
                      </a:schemeClr>
                    </a:solidFill>
                  </a:tcPr>
                </a:tc>
              </a:tr>
              <a:tr h="738306">
                <a:tc>
                  <a:txBody>
                    <a:bodyPr/>
                    <a:lstStyle/>
                    <a:p>
                      <a:pPr marL="20955">
                        <a:lnSpc>
                          <a:spcPct val="115000"/>
                        </a:lnSpc>
                        <a:spcAft>
                          <a:spcPts val="0"/>
                        </a:spcAft>
                      </a:pPr>
                      <a:r>
                        <a:rPr lang="fr-FR" sz="1400" b="1" dirty="0" smtClean="0">
                          <a:solidFill>
                            <a:schemeClr val="bg1"/>
                          </a:solidFill>
                          <a:effectLst/>
                          <a:latin typeface="Comic Sans MS" panose="030F0702030302020204" pitchFamily="66" charset="0"/>
                          <a:ea typeface="+mn-ea"/>
                          <a:cs typeface="+mn-cs"/>
                        </a:rPr>
                        <a:t>Motivations</a:t>
                      </a:r>
                      <a:endParaRPr lang="fr-FR" sz="14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rPr>
                        <a:t>Logique économique qui répond à un</a:t>
                      </a:r>
                      <a:r>
                        <a:rPr lang="fr-FR" sz="1400" b="1" baseline="0" dirty="0" smtClean="0">
                          <a:solidFill>
                            <a:srgbClr val="002060"/>
                          </a:solidFill>
                          <a:effectLst/>
                          <a:latin typeface="Comic Sans MS" panose="030F0702030302020204" pitchFamily="66" charset="0"/>
                        </a:rPr>
                        <a:t> risque de « </a:t>
                      </a:r>
                      <a:r>
                        <a:rPr lang="fr-FR" sz="1400" b="1" baseline="0" dirty="0" err="1" smtClean="0">
                          <a:solidFill>
                            <a:srgbClr val="002060"/>
                          </a:solidFill>
                          <a:effectLst/>
                          <a:latin typeface="Comic Sans MS" panose="030F0702030302020204" pitchFamily="66" charset="0"/>
                        </a:rPr>
                        <a:t>contestabilité</a:t>
                      </a:r>
                      <a:r>
                        <a:rPr lang="fr-FR" sz="1400" b="1" baseline="0" dirty="0" smtClean="0">
                          <a:solidFill>
                            <a:srgbClr val="002060"/>
                          </a:solidFill>
                          <a:effectLst/>
                          <a:latin typeface="Comic Sans MS" panose="030F0702030302020204" pitchFamily="66" charset="0"/>
                        </a:rPr>
                        <a:t> sociale »</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baseline="0" dirty="0" smtClean="0">
                          <a:solidFill>
                            <a:srgbClr val="002060"/>
                          </a:solidFill>
                          <a:effectLst/>
                          <a:latin typeface="Comic Sans MS" panose="030F0702030302020204" pitchFamily="66" charset="0"/>
                        </a:rPr>
                        <a:t>Stratégie de </a:t>
                      </a:r>
                      <a:r>
                        <a:rPr lang="fr-FR" sz="1400" b="1" dirty="0" smtClean="0">
                          <a:solidFill>
                            <a:srgbClr val="002060"/>
                          </a:solidFill>
                          <a:effectLst/>
                          <a:latin typeface="Comic Sans MS" panose="030F0702030302020204" pitchFamily="66" charset="0"/>
                        </a:rPr>
                        <a:t>développement territorial </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863433">
                <a:tc>
                  <a:txBody>
                    <a:bodyPr/>
                    <a:lstStyle/>
                    <a:p>
                      <a:pPr marL="20955">
                        <a:lnSpc>
                          <a:spcPct val="115000"/>
                        </a:lnSpc>
                        <a:spcAft>
                          <a:spcPts val="0"/>
                        </a:spcAft>
                      </a:pPr>
                      <a:r>
                        <a:rPr lang="fr-FR" sz="1400" b="1" dirty="0" smtClean="0">
                          <a:solidFill>
                            <a:schemeClr val="bg1"/>
                          </a:solidFill>
                          <a:effectLst/>
                          <a:latin typeface="Comic Sans MS" panose="030F0702030302020204" pitchFamily="66" charset="0"/>
                          <a:ea typeface="Calibri"/>
                          <a:cs typeface="Times New Roman"/>
                        </a:rPr>
                        <a:t>Gouvernance</a:t>
                      </a:r>
                      <a:endParaRPr lang="fr-FR" sz="14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ea typeface="Calibri"/>
                          <a:cs typeface="Times New Roman"/>
                        </a:rPr>
                        <a:t>Acteurs tiers (ECOPAL),</a:t>
                      </a:r>
                      <a:r>
                        <a:rPr lang="fr-FR" sz="1400" b="1" baseline="0" dirty="0" smtClean="0">
                          <a:solidFill>
                            <a:srgbClr val="002060"/>
                          </a:solidFill>
                          <a:effectLst/>
                          <a:latin typeface="Comic Sans MS" panose="030F0702030302020204" pitchFamily="66" charset="0"/>
                          <a:ea typeface="Calibri"/>
                          <a:cs typeface="Times New Roman"/>
                        </a:rPr>
                        <a:t> implication de la CCI et de la région</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ea typeface="Calibri"/>
                          <a:cs typeface="Times New Roman"/>
                        </a:rPr>
                        <a:t>Comité de pilotage composé</a:t>
                      </a:r>
                      <a:r>
                        <a:rPr lang="fr-FR" sz="1400" b="1" baseline="0" dirty="0" smtClean="0">
                          <a:solidFill>
                            <a:srgbClr val="002060"/>
                          </a:solidFill>
                          <a:effectLst/>
                          <a:latin typeface="Comic Sans MS" panose="030F0702030302020204" pitchFamily="66" charset="0"/>
                          <a:ea typeface="Calibri"/>
                          <a:cs typeface="Times New Roman"/>
                        </a:rPr>
                        <a:t> de représentants de la RRA, du CG de la Drôme et des 4CC. </a:t>
                      </a:r>
                    </a:p>
                    <a:p>
                      <a:pPr algn="ctr">
                        <a:lnSpc>
                          <a:spcPct val="115000"/>
                        </a:lnSpc>
                        <a:spcAft>
                          <a:spcPts val="0"/>
                        </a:spcAft>
                      </a:pPr>
                      <a:r>
                        <a:rPr lang="fr-FR" sz="1400" b="1" baseline="0" dirty="0" smtClean="0">
                          <a:solidFill>
                            <a:srgbClr val="002060"/>
                          </a:solidFill>
                          <a:effectLst/>
                          <a:latin typeface="Comic Sans MS" panose="030F0702030302020204" pitchFamily="66" charset="0"/>
                          <a:ea typeface="Calibri"/>
                          <a:cs typeface="Times New Roman"/>
                        </a:rPr>
                        <a:t>Soutenue par un Comité technique et Scientifique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863433">
                <a:tc>
                  <a:txBody>
                    <a:bodyPr/>
                    <a:lstStyle/>
                    <a:p>
                      <a:pPr marL="20955">
                        <a:lnSpc>
                          <a:spcPct val="115000"/>
                        </a:lnSpc>
                        <a:spcAft>
                          <a:spcPts val="0"/>
                        </a:spcAft>
                      </a:pPr>
                      <a:r>
                        <a:rPr lang="fr-FR" sz="1400" b="1" dirty="0" smtClean="0">
                          <a:solidFill>
                            <a:schemeClr val="bg1"/>
                          </a:solidFill>
                          <a:effectLst/>
                          <a:latin typeface="Comic Sans MS" panose="030F0702030302020204" pitchFamily="66" charset="0"/>
                          <a:ea typeface="Calibri"/>
                          <a:cs typeface="Times New Roman"/>
                        </a:rPr>
                        <a:t>Type</a:t>
                      </a:r>
                      <a:r>
                        <a:rPr lang="fr-FR" sz="1400" b="1" baseline="0" dirty="0" smtClean="0">
                          <a:solidFill>
                            <a:schemeClr val="bg1"/>
                          </a:solidFill>
                          <a:effectLst/>
                          <a:latin typeface="Comic Sans MS" panose="030F0702030302020204" pitchFamily="66" charset="0"/>
                          <a:ea typeface="Calibri"/>
                          <a:cs typeface="Times New Roman"/>
                        </a:rPr>
                        <a:t> de démarche</a:t>
                      </a:r>
                      <a:endParaRPr lang="fr-FR" sz="14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ea typeface="Calibri"/>
                          <a:cs typeface="Times New Roman"/>
                        </a:rPr>
                        <a:t>« écosystème industriel »</a:t>
                      </a:r>
                      <a:r>
                        <a:rPr lang="fr-FR" sz="1400" b="1" baseline="0" dirty="0" smtClean="0">
                          <a:solidFill>
                            <a:srgbClr val="002060"/>
                          </a:solidFill>
                          <a:effectLst/>
                          <a:latin typeface="Comic Sans MS" panose="030F0702030302020204" pitchFamily="66" charset="0"/>
                          <a:ea typeface="Calibri"/>
                          <a:cs typeface="Times New Roman"/>
                        </a:rPr>
                        <a:t> fermé</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ea typeface="Calibri"/>
                          <a:cs typeface="Times New Roman"/>
                        </a:rPr>
                        <a:t>Système</a:t>
                      </a:r>
                      <a:r>
                        <a:rPr lang="fr-FR" sz="1400" b="1" baseline="0" dirty="0" smtClean="0">
                          <a:solidFill>
                            <a:srgbClr val="002060"/>
                          </a:solidFill>
                          <a:effectLst/>
                          <a:latin typeface="Comic Sans MS" panose="030F0702030302020204" pitchFamily="66" charset="0"/>
                          <a:ea typeface="Calibri"/>
                          <a:cs typeface="Times New Roman"/>
                        </a:rPr>
                        <a:t> « ouvert »</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bl>
          </a:graphicData>
        </a:graphic>
      </p:graphicFrame>
      <p:sp>
        <p:nvSpPr>
          <p:cNvPr id="11310" name="Rectangle 1"/>
          <p:cNvSpPr>
            <a:spLocks noChangeArrowheads="1"/>
          </p:cNvSpPr>
          <p:nvPr/>
        </p:nvSpPr>
        <p:spPr bwMode="auto">
          <a:xfrm>
            <a:off x="1379538" y="2320925"/>
            <a:ext cx="9144000" cy="0"/>
          </a:xfrm>
          <a:prstGeom prst="rect">
            <a:avLst/>
          </a:prstGeom>
          <a:noFill/>
          <a:ln w="9525">
            <a:noFill/>
            <a:miter lim="800000"/>
            <a:headEnd/>
            <a:tailEnd/>
          </a:ln>
        </p:spPr>
        <p:txBody>
          <a:bodyPr wrap="none" anchor="ctr">
            <a:spAutoFit/>
          </a:bodyPr>
          <a:lstStyle/>
          <a:p>
            <a:pPr eaLnBrk="0" hangingPunct="0"/>
            <a:r>
              <a:rPr lang="fr-FR"/>
              <a:t/>
            </a:r>
            <a:br>
              <a:rPr lang="fr-FR"/>
            </a:br>
            <a:endParaRPr lang="fr-FR"/>
          </a:p>
        </p:txBody>
      </p:sp>
    </p:spTree>
    <p:extLst>
      <p:ext uri="{BB962C8B-B14F-4D97-AF65-F5344CB8AC3E}">
        <p14:creationId xmlns:p14="http://schemas.microsoft.com/office/powerpoint/2010/main" val="86072995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1830" y="476672"/>
            <a:ext cx="3042338" cy="1080120"/>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Rectangle 4"/>
          <p:cNvSpPr/>
          <p:nvPr/>
        </p:nvSpPr>
        <p:spPr>
          <a:xfrm>
            <a:off x="2987824" y="620688"/>
            <a:ext cx="3168352" cy="646331"/>
          </a:xfrm>
          <a:prstGeom prst="rect">
            <a:avLst/>
          </a:prstGeom>
        </p:spPr>
        <p:txBody>
          <a:bodyPr wrap="square">
            <a:spAutoFit/>
          </a:bodyPr>
          <a:lstStyle/>
          <a:p>
            <a:pPr lvl="0" algn="ctr"/>
            <a:r>
              <a:rPr lang="fr-FR" sz="1200" b="1" u="sng" dirty="0">
                <a:latin typeface="+mn-lt"/>
                <a:ea typeface="Times New Roman" pitchFamily="18" charset="0"/>
                <a:cs typeface="Times New Roman" pitchFamily="18" charset="0"/>
              </a:rPr>
              <a:t>L’approche technique de l’écologie industrielle</a:t>
            </a:r>
            <a:endParaRPr lang="fr-FR" sz="1200" b="1" dirty="0">
              <a:latin typeface="+mn-lt"/>
              <a:ea typeface="Times New Roman" pitchFamily="18" charset="0"/>
            </a:endParaRPr>
          </a:p>
          <a:p>
            <a:pPr lvl="0" algn="ctr" eaLnBrk="0" hangingPunct="0"/>
            <a:r>
              <a:rPr lang="fr-FR" sz="1200" b="1" u="sng" dirty="0">
                <a:latin typeface="+mn-lt"/>
                <a:ea typeface="Times New Roman" pitchFamily="18" charset="0"/>
                <a:cs typeface="Times New Roman" pitchFamily="18" charset="0"/>
              </a:rPr>
              <a:t>comme « socle commun »</a:t>
            </a:r>
            <a:endParaRPr lang="fr-FR" sz="1200" b="1" dirty="0">
              <a:latin typeface="+mn-lt"/>
              <a:ea typeface="Times New Roman" pitchFamily="18" charset="0"/>
            </a:endParaRPr>
          </a:p>
          <a:p>
            <a:pPr lvl="0" algn="ctr" eaLnBrk="0" hangingPunct="0"/>
            <a:r>
              <a:rPr lang="fr-FR" sz="1200" b="1" u="sng" dirty="0">
                <a:latin typeface="+mn-lt"/>
                <a:ea typeface="Times New Roman" pitchFamily="18" charset="0"/>
                <a:cs typeface="Times New Roman" pitchFamily="18" charset="0"/>
              </a:rPr>
              <a:t>Le bouclage des flux comme principe de base</a:t>
            </a:r>
            <a:endParaRPr lang="fr-FR" sz="1200" b="1" dirty="0">
              <a:latin typeface="+mn-lt"/>
              <a:ea typeface="Times New Roman" pitchFamily="18" charset="0"/>
            </a:endParaRPr>
          </a:p>
        </p:txBody>
      </p:sp>
      <p:sp>
        <p:nvSpPr>
          <p:cNvPr id="6" name="Flèche vers le bas 5"/>
          <p:cNvSpPr/>
          <p:nvPr/>
        </p:nvSpPr>
        <p:spPr>
          <a:xfrm>
            <a:off x="4427984" y="1700808"/>
            <a:ext cx="288032" cy="57606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2717794" y="2348880"/>
            <a:ext cx="3708412" cy="504056"/>
          </a:xfrm>
          <a:prstGeom prst="roundRect">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3247208" y="2492896"/>
            <a:ext cx="2649584" cy="276999"/>
          </a:xfrm>
          <a:prstGeom prst="rect">
            <a:avLst/>
          </a:prstGeom>
        </p:spPr>
        <p:txBody>
          <a:bodyPr wrap="none">
            <a:spAutoFit/>
          </a:bodyPr>
          <a:lstStyle/>
          <a:p>
            <a:pPr lvl="0" algn="ctr"/>
            <a:r>
              <a:rPr lang="fr-FR" sz="1200" b="1" u="sng" dirty="0">
                <a:solidFill>
                  <a:schemeClr val="tx2"/>
                </a:solidFill>
                <a:latin typeface="+mn-lt"/>
                <a:ea typeface="Calibri" pitchFamily="34" charset="0"/>
                <a:cs typeface="Calibri" pitchFamily="34" charset="0"/>
              </a:rPr>
              <a:t>Deux appropriations du socle commun</a:t>
            </a:r>
            <a:endParaRPr lang="fr-FR" sz="1200" b="1" dirty="0">
              <a:solidFill>
                <a:schemeClr val="tx2"/>
              </a:solidFill>
              <a:latin typeface="+mn-lt"/>
            </a:endParaRPr>
          </a:p>
        </p:txBody>
      </p:sp>
      <p:sp>
        <p:nvSpPr>
          <p:cNvPr id="9" name="Flèche vers le bas 8"/>
          <p:cNvSpPr/>
          <p:nvPr/>
        </p:nvSpPr>
        <p:spPr>
          <a:xfrm>
            <a:off x="3059832" y="2996952"/>
            <a:ext cx="288032" cy="576064"/>
          </a:xfrm>
          <a:prstGeom prst="downArrow">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à coins arrondis 9"/>
          <p:cNvSpPr/>
          <p:nvPr/>
        </p:nvSpPr>
        <p:spPr>
          <a:xfrm>
            <a:off x="2123728" y="3717032"/>
            <a:ext cx="2160240" cy="936104"/>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u="sng" dirty="0" smtClean="0">
                <a:solidFill>
                  <a:srgbClr val="000000"/>
                </a:solidFill>
              </a:rPr>
              <a:t>Une approche libérale implicite</a:t>
            </a:r>
            <a:endParaRPr lang="fr-FR" sz="1200" b="1" u="sng" dirty="0">
              <a:solidFill>
                <a:srgbClr val="000000"/>
              </a:solidFill>
            </a:endParaRPr>
          </a:p>
        </p:txBody>
      </p:sp>
      <p:sp>
        <p:nvSpPr>
          <p:cNvPr id="11" name="Flèche vers le bas 10"/>
          <p:cNvSpPr/>
          <p:nvPr/>
        </p:nvSpPr>
        <p:spPr>
          <a:xfrm>
            <a:off x="5724128" y="2996952"/>
            <a:ext cx="288032" cy="576064"/>
          </a:xfrm>
          <a:prstGeom prst="down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à coins arrondis 12"/>
          <p:cNvSpPr/>
          <p:nvPr/>
        </p:nvSpPr>
        <p:spPr>
          <a:xfrm>
            <a:off x="4716016" y="3717032"/>
            <a:ext cx="2160240" cy="936104"/>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u="sng" dirty="0" smtClean="0">
                <a:solidFill>
                  <a:srgbClr val="000000"/>
                </a:solidFill>
              </a:rPr>
              <a:t>Une approche en économie politique, explicite</a:t>
            </a:r>
            <a:endParaRPr lang="fr-FR" sz="1200" b="1" u="sng" dirty="0">
              <a:solidFill>
                <a:srgbClr val="000000"/>
              </a:solidFill>
            </a:endParaRPr>
          </a:p>
        </p:txBody>
      </p:sp>
      <p:sp>
        <p:nvSpPr>
          <p:cNvPr id="14" name="Flèche vers le bas 13"/>
          <p:cNvSpPr/>
          <p:nvPr/>
        </p:nvSpPr>
        <p:spPr>
          <a:xfrm>
            <a:off x="5724128" y="4725144"/>
            <a:ext cx="288032" cy="576064"/>
          </a:xfrm>
          <a:prstGeom prst="down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Flèche vers le bas 14"/>
          <p:cNvSpPr/>
          <p:nvPr/>
        </p:nvSpPr>
        <p:spPr>
          <a:xfrm>
            <a:off x="3059832" y="4725144"/>
            <a:ext cx="288032" cy="576064"/>
          </a:xfrm>
          <a:prstGeom prst="downArrow">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à coins arrondis 15"/>
          <p:cNvSpPr/>
          <p:nvPr/>
        </p:nvSpPr>
        <p:spPr>
          <a:xfrm>
            <a:off x="2123728" y="5373216"/>
            <a:ext cx="2160240" cy="936104"/>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u="sng" dirty="0" smtClean="0">
                <a:solidFill>
                  <a:schemeClr val="accent2"/>
                </a:solidFill>
              </a:rPr>
              <a:t>DEI du bassin Dunkerquois</a:t>
            </a:r>
            <a:endParaRPr lang="fr-FR" sz="1200" b="1" u="sng" dirty="0">
              <a:solidFill>
                <a:schemeClr val="accent2"/>
              </a:solidFill>
            </a:endParaRPr>
          </a:p>
        </p:txBody>
      </p:sp>
      <p:sp>
        <p:nvSpPr>
          <p:cNvPr id="17" name="Rectangle à coins arrondis 16"/>
          <p:cNvSpPr/>
          <p:nvPr/>
        </p:nvSpPr>
        <p:spPr>
          <a:xfrm>
            <a:off x="4716016" y="5373216"/>
            <a:ext cx="2160240" cy="936104"/>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u="sng" dirty="0" smtClean="0">
                <a:solidFill>
                  <a:srgbClr val="C0504D"/>
                </a:solidFill>
              </a:rPr>
              <a:t>Projet </a:t>
            </a:r>
            <a:r>
              <a:rPr lang="fr-FR" sz="1200" b="1" u="sng" dirty="0" err="1" smtClean="0">
                <a:solidFill>
                  <a:srgbClr val="C0504D"/>
                </a:solidFill>
              </a:rPr>
              <a:t>Biovallée</a:t>
            </a:r>
            <a:endParaRPr lang="fr-FR" sz="1200" b="1" u="sng" dirty="0">
              <a:solidFill>
                <a:srgbClr val="C0504D"/>
              </a:solidFill>
            </a:endParaRPr>
          </a:p>
        </p:txBody>
      </p:sp>
      <p:sp>
        <p:nvSpPr>
          <p:cNvPr id="18" name="Rectangle 17"/>
          <p:cNvSpPr/>
          <p:nvPr/>
        </p:nvSpPr>
        <p:spPr>
          <a:xfrm>
            <a:off x="1547664" y="332656"/>
            <a:ext cx="6048672" cy="6264696"/>
          </a:xfrm>
          <a:prstGeom prst="rect">
            <a:avLst/>
          </a:prstGeom>
          <a:noFill/>
          <a:ln w="952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5598057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Espace réservé du numéro de diapositive 5"/>
          <p:cNvSpPr>
            <a:spLocks noGrp="1"/>
          </p:cNvSpPr>
          <p:nvPr>
            <p:ph type="sldNum" sz="quarter" idx="12"/>
          </p:nvPr>
        </p:nvSpPr>
        <p:spPr>
          <a:noFill/>
        </p:spPr>
        <p:txBody>
          <a:bodyPr/>
          <a:lstStyle/>
          <a:p>
            <a:fld id="{7337F771-F5CF-482E-A8B3-C6A9AFA34F78}" type="slidenum">
              <a:rPr lang="fr-FR" smtClean="0"/>
              <a:pPr/>
              <a:t>27</a:t>
            </a:fld>
            <a:endParaRPr lang="fr-FR" smtClean="0"/>
          </a:p>
        </p:txBody>
      </p:sp>
      <p:sp>
        <p:nvSpPr>
          <p:cNvPr id="2052" name="Rectangle 3"/>
          <p:cNvSpPr>
            <a:spLocks noGrp="1" noChangeArrowheads="1"/>
          </p:cNvSpPr>
          <p:nvPr>
            <p:ph type="subTitle" idx="1"/>
          </p:nvPr>
        </p:nvSpPr>
        <p:spPr>
          <a:xfrm>
            <a:off x="467544" y="2276872"/>
            <a:ext cx="8136904" cy="2736304"/>
          </a:xfrm>
        </p:spPr>
        <p:txBody>
          <a:bodyPr/>
          <a:lstStyle/>
          <a:p>
            <a:pPr>
              <a:defRPr/>
            </a:pPr>
            <a:r>
              <a:rPr lang="fr-FR" b="1" dirty="0" smtClean="0">
                <a:solidFill>
                  <a:srgbClr val="002060"/>
                </a:solidFill>
                <a:latin typeface="Comic Sans MS" pitchFamily="66" charset="0"/>
              </a:rPr>
              <a:t>Deux pratiques qui correspondent à deux approches de développement durable </a:t>
            </a:r>
            <a:endParaRPr lang="fr-FR" b="1" dirty="0">
              <a:solidFill>
                <a:srgbClr val="669900"/>
              </a:solidFill>
              <a:latin typeface="Comic Sans MS" pitchFamily="66" charset="0"/>
            </a:endParaRPr>
          </a:p>
        </p:txBody>
      </p:sp>
    </p:spTree>
    <p:extLst>
      <p:ext uri="{BB962C8B-B14F-4D97-AF65-F5344CB8AC3E}">
        <p14:creationId xmlns:p14="http://schemas.microsoft.com/office/powerpoint/2010/main" val="2348979298"/>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23528" y="476672"/>
            <a:ext cx="5544616" cy="646331"/>
          </a:xfrm>
          <a:prstGeom prst="rect">
            <a:avLst/>
          </a:prstGeom>
          <a:noFill/>
        </p:spPr>
        <p:txBody>
          <a:bodyPr wrap="square" rtlCol="0">
            <a:spAutoFit/>
          </a:bodyPr>
          <a:lstStyle/>
          <a:p>
            <a:r>
              <a:rPr lang="fr-FR"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DÉVELOPPEMENT DURABLE VERSION BRUNDTLAND VS ECODÉVELOPPEMENT </a:t>
            </a:r>
            <a:endParaRPr lang="fr-FR"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
        <p:nvSpPr>
          <p:cNvPr id="4" name="Rectangle à coins arrondis 3"/>
          <p:cNvSpPr/>
          <p:nvPr/>
        </p:nvSpPr>
        <p:spPr>
          <a:xfrm>
            <a:off x="251520" y="1196752"/>
            <a:ext cx="8424936" cy="5472608"/>
          </a:xfrm>
          <a:prstGeom prst="roundRect">
            <a:avLst/>
          </a:prstGeom>
          <a:solidFill>
            <a:srgbClr val="FFFFFF"/>
          </a:solidFill>
          <a:ln w="28575"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 name="Connecteur droit 5"/>
          <p:cNvCxnSpPr/>
          <p:nvPr/>
        </p:nvCxnSpPr>
        <p:spPr>
          <a:xfrm>
            <a:off x="4572000" y="1196752"/>
            <a:ext cx="0" cy="54726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Connecteur droit 7"/>
          <p:cNvCxnSpPr/>
          <p:nvPr/>
        </p:nvCxnSpPr>
        <p:spPr>
          <a:xfrm>
            <a:off x="251520" y="1916832"/>
            <a:ext cx="835292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4644008" y="1268760"/>
            <a:ext cx="3600400" cy="369332"/>
          </a:xfrm>
          <a:prstGeom prst="rect">
            <a:avLst/>
          </a:prstGeom>
          <a:noFill/>
        </p:spPr>
        <p:txBody>
          <a:bodyPr wrap="square" rtlCol="0">
            <a:spAutoFit/>
          </a:bodyPr>
          <a:lstStyle/>
          <a:p>
            <a:pPr algn="ctr"/>
            <a:r>
              <a:rPr lang="fr-FR" u="sng" dirty="0" smtClean="0"/>
              <a:t>ÉCODÉVELOPPEMENT</a:t>
            </a:r>
            <a:endParaRPr lang="fr-FR" u="sng" dirty="0"/>
          </a:p>
        </p:txBody>
      </p:sp>
      <p:sp>
        <p:nvSpPr>
          <p:cNvPr id="10" name="ZoneTexte 9"/>
          <p:cNvSpPr txBox="1"/>
          <p:nvPr/>
        </p:nvSpPr>
        <p:spPr>
          <a:xfrm>
            <a:off x="4860032" y="3212976"/>
            <a:ext cx="3384376" cy="2923877"/>
          </a:xfrm>
          <a:prstGeom prst="rect">
            <a:avLst/>
          </a:prstGeom>
          <a:noFill/>
        </p:spPr>
        <p:txBody>
          <a:bodyPr wrap="square" rtlCol="0">
            <a:spAutoFit/>
          </a:bodyPr>
          <a:lstStyle/>
          <a:p>
            <a:endParaRPr lang="fr-FR" sz="1200" dirty="0"/>
          </a:p>
          <a:p>
            <a:r>
              <a:rPr lang="fr-FR" sz="1200" dirty="0" smtClean="0"/>
              <a:t>Il repose sur </a:t>
            </a:r>
            <a:r>
              <a:rPr lang="fr-FR" sz="1200" smtClean="0"/>
              <a:t>cinq dimensions:</a:t>
            </a:r>
            <a:endParaRPr lang="fr-FR" sz="1200" dirty="0" smtClean="0"/>
          </a:p>
          <a:p>
            <a:r>
              <a:rPr lang="fr-FR" sz="1200" dirty="0" smtClean="0"/>
              <a:t>-La finalité du développement est forcément sociale</a:t>
            </a:r>
          </a:p>
          <a:p>
            <a:r>
              <a:rPr lang="fr-FR" sz="1200" dirty="0" smtClean="0"/>
              <a:t>-L’environnement est une contrainte </a:t>
            </a:r>
          </a:p>
          <a:p>
            <a:r>
              <a:rPr lang="fr-FR" sz="1200" dirty="0" smtClean="0"/>
              <a:t>-L’efficacité économique comme simple moyen de concrétiser le développement</a:t>
            </a:r>
          </a:p>
          <a:p>
            <a:r>
              <a:rPr lang="fr-FR" sz="1200" dirty="0" smtClean="0"/>
              <a:t>-Un développement endogène propres à chaque population en fonction de leur histoire et de leur culture</a:t>
            </a:r>
          </a:p>
          <a:p>
            <a:r>
              <a:rPr lang="fr-FR" sz="1200" dirty="0" smtClean="0"/>
              <a:t>- Le recours à la planification socio économique doit se faire en concomitance avec l’aménagement du territoire, afin de garantir un équilibre spatial</a:t>
            </a:r>
          </a:p>
          <a:p>
            <a:endParaRPr lang="fr-FR" sz="1400" dirty="0" smtClean="0"/>
          </a:p>
          <a:p>
            <a:r>
              <a:rPr lang="fr-FR" sz="1400" dirty="0" smtClean="0"/>
              <a:t> </a:t>
            </a:r>
            <a:endParaRPr lang="fr-FR" sz="1400" dirty="0"/>
          </a:p>
        </p:txBody>
      </p:sp>
      <p:sp>
        <p:nvSpPr>
          <p:cNvPr id="11" name="ZoneTexte 10"/>
          <p:cNvSpPr txBox="1"/>
          <p:nvPr/>
        </p:nvSpPr>
        <p:spPr>
          <a:xfrm>
            <a:off x="1043608" y="1196752"/>
            <a:ext cx="3240360" cy="646331"/>
          </a:xfrm>
          <a:prstGeom prst="rect">
            <a:avLst/>
          </a:prstGeom>
          <a:noFill/>
        </p:spPr>
        <p:txBody>
          <a:bodyPr wrap="square" rtlCol="0">
            <a:spAutoFit/>
          </a:bodyPr>
          <a:lstStyle/>
          <a:p>
            <a:pPr algn="ctr"/>
            <a:r>
              <a:rPr lang="fr-FR" u="sng" dirty="0" smtClean="0"/>
              <a:t>DÉVELOPPEMENT DURABLE</a:t>
            </a:r>
          </a:p>
          <a:p>
            <a:pPr algn="ctr"/>
            <a:r>
              <a:rPr lang="fr-FR" u="sng" dirty="0" smtClean="0"/>
              <a:t>VERSION BRUNDTLAND </a:t>
            </a:r>
            <a:endParaRPr lang="fr-FR" u="sng" dirty="0"/>
          </a:p>
        </p:txBody>
      </p:sp>
      <p:sp>
        <p:nvSpPr>
          <p:cNvPr id="14" name="ZoneTexte 13"/>
          <p:cNvSpPr txBox="1"/>
          <p:nvPr/>
        </p:nvSpPr>
        <p:spPr>
          <a:xfrm>
            <a:off x="467544" y="2132856"/>
            <a:ext cx="3816424" cy="1938992"/>
          </a:xfrm>
          <a:prstGeom prst="rect">
            <a:avLst/>
          </a:prstGeom>
          <a:noFill/>
        </p:spPr>
        <p:txBody>
          <a:bodyPr wrap="square" rtlCol="0">
            <a:spAutoFit/>
          </a:bodyPr>
          <a:lstStyle/>
          <a:p>
            <a:endParaRPr lang="fr-FR" sz="1200" dirty="0" smtClean="0"/>
          </a:p>
          <a:p>
            <a:r>
              <a:rPr lang="fr-FR" sz="1200" dirty="0" smtClean="0">
                <a:solidFill>
                  <a:schemeClr val="accent3"/>
                </a:solidFill>
              </a:rPr>
              <a:t>« Le développement durable  est un développement qui répond aux besoins du présent sans compromettre la capacité des génération futures à répondre à leurs propres besoins » (CMED,1987)</a:t>
            </a:r>
            <a:endParaRPr lang="fr-FR" sz="1200" dirty="0">
              <a:solidFill>
                <a:schemeClr val="accent3"/>
              </a:solidFill>
            </a:endParaRPr>
          </a:p>
          <a:p>
            <a:endParaRPr lang="fr-FR" sz="1200" dirty="0" smtClean="0"/>
          </a:p>
          <a:p>
            <a:endParaRPr lang="fr-FR" sz="1200" dirty="0"/>
          </a:p>
          <a:p>
            <a:endParaRPr lang="fr-FR" sz="1200" dirty="0" smtClean="0"/>
          </a:p>
          <a:p>
            <a:endParaRPr lang="fr-FR" sz="1200" dirty="0"/>
          </a:p>
          <a:p>
            <a:endParaRPr lang="fr-FR" sz="1200" dirty="0" smtClean="0"/>
          </a:p>
        </p:txBody>
      </p:sp>
      <p:sp>
        <p:nvSpPr>
          <p:cNvPr id="15" name="ZoneTexte 14"/>
          <p:cNvSpPr txBox="1"/>
          <p:nvPr/>
        </p:nvSpPr>
        <p:spPr>
          <a:xfrm>
            <a:off x="4788024" y="2132856"/>
            <a:ext cx="3168352" cy="1015663"/>
          </a:xfrm>
          <a:prstGeom prst="rect">
            <a:avLst/>
          </a:prstGeom>
          <a:noFill/>
        </p:spPr>
        <p:txBody>
          <a:bodyPr wrap="square" rtlCol="0">
            <a:spAutoFit/>
          </a:bodyPr>
          <a:lstStyle/>
          <a:p>
            <a:r>
              <a:rPr lang="fr-FR" sz="1200" dirty="0">
                <a:solidFill>
                  <a:srgbClr val="9BBB59"/>
                </a:solidFill>
              </a:rPr>
              <a:t>« L’écodéveloppement est un développement des population par elles-mêmes utilisant au mieux les ressources naturelles, s’adaptant à un environnement qu’elles transforme sans le détruire. </a:t>
            </a:r>
            <a:r>
              <a:rPr lang="fr-FR" sz="1200" dirty="0" smtClean="0">
                <a:solidFill>
                  <a:srgbClr val="9BBB59"/>
                </a:solidFill>
              </a:rPr>
              <a:t>» (Sachs, 1980, p36)</a:t>
            </a:r>
            <a:endParaRPr lang="fr-FR" sz="1200" dirty="0">
              <a:solidFill>
                <a:srgbClr val="9BBB59"/>
              </a:solidFill>
            </a:endParaRPr>
          </a:p>
        </p:txBody>
      </p:sp>
      <p:sp>
        <p:nvSpPr>
          <p:cNvPr id="16" name="ZoneTexte 15"/>
          <p:cNvSpPr txBox="1"/>
          <p:nvPr/>
        </p:nvSpPr>
        <p:spPr>
          <a:xfrm>
            <a:off x="4932040" y="5805264"/>
            <a:ext cx="3240360" cy="461665"/>
          </a:xfrm>
          <a:prstGeom prst="rect">
            <a:avLst/>
          </a:prstGeom>
          <a:noFill/>
        </p:spPr>
        <p:txBody>
          <a:bodyPr wrap="square" rtlCol="0">
            <a:spAutoFit/>
          </a:bodyPr>
          <a:lstStyle/>
          <a:p>
            <a:r>
              <a:rPr lang="fr-FR" sz="1200" dirty="0">
                <a:solidFill>
                  <a:srgbClr val="9BBB59"/>
                </a:solidFill>
              </a:rPr>
              <a:t>L’écodéveloppement est une « approche opérationnelle » </a:t>
            </a:r>
          </a:p>
        </p:txBody>
      </p:sp>
      <p:sp>
        <p:nvSpPr>
          <p:cNvPr id="17" name="ZoneTexte 16"/>
          <p:cNvSpPr txBox="1"/>
          <p:nvPr/>
        </p:nvSpPr>
        <p:spPr>
          <a:xfrm>
            <a:off x="539552" y="3933056"/>
            <a:ext cx="3600400" cy="1384995"/>
          </a:xfrm>
          <a:prstGeom prst="rect">
            <a:avLst/>
          </a:prstGeom>
          <a:noFill/>
        </p:spPr>
        <p:txBody>
          <a:bodyPr wrap="square" rtlCol="0">
            <a:spAutoFit/>
          </a:bodyPr>
          <a:lstStyle/>
          <a:p>
            <a:r>
              <a:rPr lang="fr-FR" sz="1200" dirty="0" smtClean="0"/>
              <a:t>Il repose sur trois piliers:</a:t>
            </a:r>
          </a:p>
          <a:p>
            <a:r>
              <a:rPr lang="fr-FR" sz="1200" dirty="0" smtClean="0"/>
              <a:t>-Economique</a:t>
            </a:r>
          </a:p>
          <a:p>
            <a:r>
              <a:rPr lang="fr-FR" sz="1200" dirty="0" smtClean="0"/>
              <a:t>-Environnemental</a:t>
            </a:r>
          </a:p>
          <a:p>
            <a:r>
              <a:rPr lang="fr-FR" sz="1200" dirty="0" smtClean="0"/>
              <a:t>-Social</a:t>
            </a:r>
          </a:p>
          <a:p>
            <a:endParaRPr lang="fr-FR" sz="1200" dirty="0"/>
          </a:p>
          <a:p>
            <a:r>
              <a:rPr lang="fr-FR" sz="1200" dirty="0" smtClean="0"/>
              <a:t>Ces trois piliers ne sont pas hiérarchisé ni fonctionnalisé</a:t>
            </a:r>
            <a:endParaRPr lang="fr-FR" sz="1200" dirty="0"/>
          </a:p>
        </p:txBody>
      </p:sp>
      <p:sp>
        <p:nvSpPr>
          <p:cNvPr id="18" name="ZoneTexte 17"/>
          <p:cNvSpPr txBox="1"/>
          <p:nvPr/>
        </p:nvSpPr>
        <p:spPr>
          <a:xfrm>
            <a:off x="539552" y="5877272"/>
            <a:ext cx="3816424" cy="276999"/>
          </a:xfrm>
          <a:prstGeom prst="rect">
            <a:avLst/>
          </a:prstGeom>
          <a:noFill/>
        </p:spPr>
        <p:txBody>
          <a:bodyPr wrap="square" rtlCol="0">
            <a:spAutoFit/>
          </a:bodyPr>
          <a:lstStyle/>
          <a:p>
            <a:r>
              <a:rPr lang="fr-FR" sz="1200" dirty="0" smtClean="0">
                <a:solidFill>
                  <a:srgbClr val="9BBB59"/>
                </a:solidFill>
              </a:rPr>
              <a:t>C’est un concept « fourre-tout » et marché compatible</a:t>
            </a:r>
            <a:endParaRPr lang="fr-FR" sz="1200" dirty="0">
              <a:solidFill>
                <a:srgbClr val="9BBB59"/>
              </a:solidFill>
            </a:endParaRPr>
          </a:p>
        </p:txBody>
      </p:sp>
    </p:spTree>
    <p:extLst>
      <p:ext uri="{BB962C8B-B14F-4D97-AF65-F5344CB8AC3E}">
        <p14:creationId xmlns:p14="http://schemas.microsoft.com/office/powerpoint/2010/main" val="82970322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up)">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11" grpId="0"/>
      <p:bldP spid="14"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Espace réservé du numéro de diapositive 2"/>
          <p:cNvSpPr>
            <a:spLocks noGrp="1"/>
          </p:cNvSpPr>
          <p:nvPr>
            <p:ph type="sldNum" sz="quarter" idx="11"/>
          </p:nvPr>
        </p:nvSpPr>
        <p:spPr>
          <a:noFill/>
        </p:spPr>
        <p:txBody>
          <a:bodyPr/>
          <a:lstStyle/>
          <a:p>
            <a:fld id="{64DA27D8-4F8F-48FE-917E-8642F797F19D}" type="slidenum">
              <a:rPr lang="en-GB" altLang="en-US" smtClean="0"/>
              <a:pPr/>
              <a:t>29</a:t>
            </a:fld>
            <a:endParaRPr lang="en-GB" altLang="en-US" smtClean="0"/>
          </a:p>
        </p:txBody>
      </p:sp>
      <p:graphicFrame>
        <p:nvGraphicFramePr>
          <p:cNvPr id="4" name="Tableau 3"/>
          <p:cNvGraphicFramePr>
            <a:graphicFrameLocks noGrp="1"/>
          </p:cNvGraphicFramePr>
          <p:nvPr>
            <p:extLst>
              <p:ext uri="{D42A27DB-BD31-4B8C-83A1-F6EECF244321}">
                <p14:modId xmlns:p14="http://schemas.microsoft.com/office/powerpoint/2010/main" val="255315837"/>
              </p:ext>
            </p:extLst>
          </p:nvPr>
        </p:nvGraphicFramePr>
        <p:xfrm>
          <a:off x="1" y="116633"/>
          <a:ext cx="9144000" cy="6978068"/>
        </p:xfrm>
        <a:graphic>
          <a:graphicData uri="http://schemas.openxmlformats.org/drawingml/2006/table">
            <a:tbl>
              <a:tblPr firstRow="1" firstCol="1" bandRow="1">
                <a:tableStyleId>{5C22544A-7EE6-4342-B048-85BDC9FD1C3A}</a:tableStyleId>
              </a:tblPr>
              <a:tblGrid>
                <a:gridCol w="2665610"/>
                <a:gridCol w="2688486"/>
                <a:gridCol w="3789904"/>
              </a:tblGrid>
              <a:tr h="455539">
                <a:tc rowSpan="2">
                  <a:txBody>
                    <a:bodyPr/>
                    <a:lstStyle/>
                    <a:p>
                      <a:pPr>
                        <a:lnSpc>
                          <a:spcPct val="115000"/>
                        </a:lnSpc>
                        <a:spcAft>
                          <a:spcPts val="0"/>
                        </a:spcAft>
                      </a:pPr>
                      <a:r>
                        <a:rPr lang="fr-FR" sz="1100" dirty="0">
                          <a:solidFill>
                            <a:schemeClr val="bg1"/>
                          </a:solidFill>
                          <a:effectLst/>
                        </a:rPr>
                        <a:t> </a:t>
                      </a:r>
                      <a:endParaRPr lang="fr-FR" sz="1100" dirty="0">
                        <a:solidFill>
                          <a:schemeClr val="bg1"/>
                        </a:solidFill>
                        <a:effectLst/>
                        <a:latin typeface="Calibri"/>
                        <a:ea typeface="Calibri"/>
                        <a:cs typeface="Times New Roman"/>
                      </a:endParaRPr>
                    </a:p>
                  </a:txBody>
                  <a:tcPr marL="68580" marR="68580" marT="0" marB="0" anchor="ctr">
                    <a:noFill/>
                  </a:tcPr>
                </a:tc>
                <a:tc gridSpan="2">
                  <a:txBody>
                    <a:bodyPr/>
                    <a:lstStyle/>
                    <a:p>
                      <a:pPr algn="ctr">
                        <a:lnSpc>
                          <a:spcPct val="115000"/>
                        </a:lnSpc>
                        <a:spcAft>
                          <a:spcPts val="0"/>
                        </a:spcAft>
                      </a:pPr>
                      <a:r>
                        <a:rPr lang="fr-FR" sz="1800" dirty="0">
                          <a:solidFill>
                            <a:schemeClr val="bg1"/>
                          </a:solidFill>
                          <a:effectLst/>
                          <a:latin typeface="Comic Sans MS" panose="030F0702030302020204" pitchFamily="66" charset="0"/>
                        </a:rPr>
                        <a:t>Les approches de l’EI</a:t>
                      </a:r>
                      <a:endParaRPr lang="fr-FR" sz="1800" dirty="0">
                        <a:solidFill>
                          <a:schemeClr val="bg1"/>
                        </a:solidFill>
                        <a:effectLst/>
                        <a:latin typeface="Comic Sans MS" panose="030F0702030302020204" pitchFamily="66" charset="0"/>
                        <a:ea typeface="Calibri"/>
                        <a:cs typeface="Times New Roman"/>
                      </a:endParaRPr>
                    </a:p>
                  </a:txBody>
                  <a:tcPr marL="68580" marR="68580" marT="0" marB="0" anchor="ctr"/>
                </a:tc>
                <a:tc hMerge="1">
                  <a:txBody>
                    <a:bodyPr/>
                    <a:lstStyle/>
                    <a:p>
                      <a:endParaRPr lang="fr-FR"/>
                    </a:p>
                  </a:txBody>
                  <a:tcPr/>
                </a:tc>
              </a:tr>
              <a:tr h="324244">
                <a:tc vMerge="1">
                  <a:txBody>
                    <a:bodyPr/>
                    <a:lstStyle/>
                    <a:p>
                      <a:endParaRPr lang="fr-FR"/>
                    </a:p>
                  </a:txBody>
                  <a:tcPr/>
                </a:tc>
                <a:tc>
                  <a:txBody>
                    <a:bodyPr/>
                    <a:lstStyle/>
                    <a:p>
                      <a:pPr algn="ctr">
                        <a:lnSpc>
                          <a:spcPct val="115000"/>
                        </a:lnSpc>
                        <a:spcAft>
                          <a:spcPts val="0"/>
                        </a:spcAft>
                      </a:pPr>
                      <a:r>
                        <a:rPr lang="fr-FR" sz="1600" b="1" u="sng" dirty="0" smtClean="0">
                          <a:solidFill>
                            <a:srgbClr val="002060"/>
                          </a:solidFill>
                          <a:effectLst/>
                          <a:latin typeface="Comic Sans MS" panose="030F0702030302020204" pitchFamily="66" charset="0"/>
                        </a:rPr>
                        <a:t>libérale</a:t>
                      </a:r>
                      <a:endParaRPr lang="fr-FR" sz="1600" b="1" u="sng" dirty="0">
                        <a:solidFill>
                          <a:srgbClr val="002060"/>
                        </a:solidFill>
                        <a:effectLst/>
                        <a:latin typeface="Comic Sans MS" panose="030F0702030302020204" pitchFamily="66" charset="0"/>
                        <a:ea typeface="Calibri"/>
                        <a:cs typeface="Times New Roman"/>
                      </a:endParaRPr>
                    </a:p>
                  </a:txBody>
                  <a:tcPr marL="68580" marR="68580" marT="0" marB="0" anchor="ctr">
                    <a:solidFill>
                      <a:schemeClr val="tx2">
                        <a:lumMod val="20000"/>
                        <a:lumOff val="80000"/>
                      </a:schemeClr>
                    </a:solidFill>
                  </a:tcPr>
                </a:tc>
                <a:tc>
                  <a:txBody>
                    <a:bodyPr/>
                    <a:lstStyle/>
                    <a:p>
                      <a:pPr algn="ctr">
                        <a:lnSpc>
                          <a:spcPct val="115000"/>
                        </a:lnSpc>
                        <a:spcAft>
                          <a:spcPts val="0"/>
                        </a:spcAft>
                      </a:pPr>
                      <a:r>
                        <a:rPr lang="fr-FR" sz="1600" b="1" u="sng" dirty="0" smtClean="0">
                          <a:solidFill>
                            <a:srgbClr val="002060"/>
                          </a:solidFill>
                          <a:effectLst/>
                          <a:latin typeface="Comic Sans MS" panose="030F0702030302020204" pitchFamily="66" charset="0"/>
                        </a:rPr>
                        <a:t>Économie</a:t>
                      </a:r>
                      <a:r>
                        <a:rPr lang="fr-FR" sz="1600" b="1" u="sng" baseline="0" dirty="0" smtClean="0">
                          <a:solidFill>
                            <a:srgbClr val="002060"/>
                          </a:solidFill>
                          <a:effectLst/>
                          <a:latin typeface="Comic Sans MS" panose="030F0702030302020204" pitchFamily="66" charset="0"/>
                        </a:rPr>
                        <a:t> politique</a:t>
                      </a:r>
                      <a:endParaRPr lang="fr-FR" sz="1600" b="1" u="sng" dirty="0">
                        <a:solidFill>
                          <a:srgbClr val="002060"/>
                        </a:solidFill>
                        <a:effectLst/>
                        <a:latin typeface="Comic Sans MS" panose="030F0702030302020204" pitchFamily="66" charset="0"/>
                        <a:ea typeface="Calibri"/>
                        <a:cs typeface="Times New Roman"/>
                      </a:endParaRPr>
                    </a:p>
                  </a:txBody>
                  <a:tcPr marL="68580" marR="68580" marT="0" marB="0" anchor="ctr">
                    <a:solidFill>
                      <a:schemeClr val="tx2">
                        <a:lumMod val="20000"/>
                        <a:lumOff val="80000"/>
                      </a:schemeClr>
                    </a:solidFill>
                  </a:tcPr>
                </a:tc>
              </a:tr>
              <a:tr h="965877">
                <a:tc>
                  <a:txBody>
                    <a:bodyPr/>
                    <a:lstStyle/>
                    <a:p>
                      <a:pPr marL="20955">
                        <a:lnSpc>
                          <a:spcPct val="115000"/>
                        </a:lnSpc>
                        <a:spcAft>
                          <a:spcPts val="0"/>
                        </a:spcAft>
                      </a:pPr>
                      <a:r>
                        <a:rPr lang="fr-FR" sz="1400" b="1" dirty="0">
                          <a:solidFill>
                            <a:schemeClr val="bg1"/>
                          </a:solidFill>
                          <a:effectLst/>
                          <a:latin typeface="Comic Sans MS" panose="030F0702030302020204" pitchFamily="66" charset="0"/>
                        </a:rPr>
                        <a:t>Economie et environnement</a:t>
                      </a:r>
                      <a:endParaRPr lang="fr-FR" sz="14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i="1" dirty="0" err="1">
                          <a:solidFill>
                            <a:srgbClr val="002060"/>
                          </a:solidFill>
                          <a:effectLst/>
                          <a:latin typeface="Comic Sans MS" panose="030F0702030302020204" pitchFamily="66" charset="0"/>
                        </a:rPr>
                        <a:t>Environmental</a:t>
                      </a:r>
                      <a:r>
                        <a:rPr lang="fr-FR" sz="1400" b="1" i="1" dirty="0">
                          <a:solidFill>
                            <a:srgbClr val="002060"/>
                          </a:solidFill>
                          <a:effectLst/>
                          <a:latin typeface="Comic Sans MS" panose="030F0702030302020204" pitchFamily="66" charset="0"/>
                        </a:rPr>
                        <a:t> </a:t>
                      </a:r>
                      <a:r>
                        <a:rPr lang="fr-FR" sz="1400" b="1" i="1" dirty="0" err="1">
                          <a:solidFill>
                            <a:srgbClr val="002060"/>
                          </a:solidFill>
                          <a:effectLst/>
                          <a:latin typeface="Comic Sans MS" panose="030F0702030302020204" pitchFamily="66" charset="0"/>
                        </a:rPr>
                        <a:t>Economics</a:t>
                      </a:r>
                      <a:endParaRPr lang="fr-FR" sz="1400" b="1" i="1" dirty="0">
                        <a:solidFill>
                          <a:srgbClr val="002060"/>
                        </a:solidFill>
                        <a:effectLst/>
                        <a:latin typeface="Comic Sans MS" panose="030F0702030302020204" pitchFamily="66" charset="0"/>
                      </a:endParaRPr>
                    </a:p>
                    <a:p>
                      <a:pPr algn="ctr">
                        <a:lnSpc>
                          <a:spcPct val="115000"/>
                        </a:lnSpc>
                        <a:spcAft>
                          <a:spcPts val="0"/>
                        </a:spcAft>
                      </a:pPr>
                      <a:r>
                        <a:rPr lang="fr-FR" sz="1400" b="1" dirty="0" smtClean="0">
                          <a:solidFill>
                            <a:srgbClr val="002060"/>
                          </a:solidFill>
                          <a:effectLst/>
                          <a:latin typeface="Comic Sans MS" panose="030F0702030302020204" pitchFamily="66" charset="0"/>
                        </a:rPr>
                        <a:t>Economie </a:t>
                      </a:r>
                      <a:r>
                        <a:rPr lang="fr-FR" sz="1400" b="1" dirty="0">
                          <a:solidFill>
                            <a:srgbClr val="002060"/>
                          </a:solidFill>
                          <a:effectLst/>
                          <a:latin typeface="Comic Sans MS" panose="030F0702030302020204" pitchFamily="66" charset="0"/>
                        </a:rPr>
                        <a:t>de l’environnement standard</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 </a:t>
                      </a:r>
                      <a:r>
                        <a:rPr lang="fr-FR" sz="1400" b="1" i="1" dirty="0">
                          <a:solidFill>
                            <a:srgbClr val="002060"/>
                          </a:solidFill>
                          <a:effectLst/>
                          <a:latin typeface="Comic Sans MS" panose="030F0702030302020204" pitchFamily="66" charset="0"/>
                        </a:rPr>
                        <a:t>Socio-</a:t>
                      </a:r>
                      <a:r>
                        <a:rPr lang="fr-FR" sz="1400" b="1" i="1" dirty="0" err="1">
                          <a:solidFill>
                            <a:srgbClr val="002060"/>
                          </a:solidFill>
                          <a:effectLst/>
                          <a:latin typeface="Comic Sans MS" panose="030F0702030302020204" pitchFamily="66" charset="0"/>
                        </a:rPr>
                        <a:t>ecological</a:t>
                      </a:r>
                      <a:r>
                        <a:rPr lang="fr-FR" sz="1400" b="1" i="1" dirty="0">
                          <a:solidFill>
                            <a:srgbClr val="002060"/>
                          </a:solidFill>
                          <a:effectLst/>
                          <a:latin typeface="Comic Sans MS" panose="030F0702030302020204" pitchFamily="66" charset="0"/>
                        </a:rPr>
                        <a:t> </a:t>
                      </a:r>
                      <a:r>
                        <a:rPr lang="fr-FR" sz="1400" b="1" i="1" dirty="0" err="1">
                          <a:solidFill>
                            <a:srgbClr val="002060"/>
                          </a:solidFill>
                          <a:effectLst/>
                          <a:latin typeface="Comic Sans MS" panose="030F0702030302020204" pitchFamily="66" charset="0"/>
                        </a:rPr>
                        <a:t>economics</a:t>
                      </a:r>
                      <a:r>
                        <a:rPr lang="fr-FR" sz="1400" b="1" dirty="0">
                          <a:solidFill>
                            <a:srgbClr val="002060"/>
                          </a:solidFill>
                          <a:effectLst/>
                          <a:latin typeface="Comic Sans MS" panose="030F0702030302020204" pitchFamily="66" charset="0"/>
                        </a:rPr>
                        <a:t> » </a:t>
                      </a:r>
                      <a:r>
                        <a:rPr lang="fr-FR" sz="1400" b="1" dirty="0" smtClean="0">
                          <a:solidFill>
                            <a:srgbClr val="002060"/>
                          </a:solidFill>
                          <a:effectLst/>
                          <a:latin typeface="Comic Sans MS" panose="030F0702030302020204" pitchFamily="66" charset="0"/>
                        </a:rPr>
                        <a:t>(</a:t>
                      </a:r>
                      <a:r>
                        <a:rPr lang="fr-FR" sz="1400" b="1" dirty="0" err="1" smtClean="0">
                          <a:solidFill>
                            <a:srgbClr val="002060"/>
                          </a:solidFill>
                          <a:effectLst/>
                          <a:latin typeface="Comic Sans MS" panose="030F0702030302020204" pitchFamily="66" charset="0"/>
                        </a:rPr>
                        <a:t>Spash</a:t>
                      </a:r>
                      <a:r>
                        <a:rPr lang="fr-FR" sz="1400" b="1" dirty="0">
                          <a:solidFill>
                            <a:srgbClr val="002060"/>
                          </a:solidFill>
                          <a:effectLst/>
                          <a:latin typeface="Comic Sans MS" panose="030F0702030302020204" pitchFamily="66" charset="0"/>
                        </a:rPr>
                        <a:t>, </a:t>
                      </a:r>
                      <a:r>
                        <a:rPr lang="fr-FR" sz="1400" b="1" dirty="0" smtClean="0">
                          <a:solidFill>
                            <a:srgbClr val="002060"/>
                          </a:solidFill>
                          <a:effectLst/>
                          <a:latin typeface="Comic Sans MS" panose="030F0702030302020204" pitchFamily="66" charset="0"/>
                        </a:rPr>
                        <a:t>2011)</a:t>
                      </a:r>
                      <a:endParaRPr lang="fr-FR" sz="1400" b="1" dirty="0">
                        <a:solidFill>
                          <a:srgbClr val="002060"/>
                        </a:solidFill>
                        <a:effectLst/>
                        <a:latin typeface="Comic Sans MS" panose="030F0702030302020204" pitchFamily="66" charset="0"/>
                      </a:endParaRPr>
                    </a:p>
                    <a:p>
                      <a:pPr algn="ctr">
                        <a:lnSpc>
                          <a:spcPct val="115000"/>
                        </a:lnSpc>
                        <a:spcAft>
                          <a:spcPts val="0"/>
                        </a:spcAft>
                      </a:pPr>
                      <a:r>
                        <a:rPr lang="fr-FR" sz="1400" b="1" dirty="0">
                          <a:solidFill>
                            <a:srgbClr val="002060"/>
                          </a:solidFill>
                          <a:effectLst/>
                          <a:latin typeface="Comic Sans MS" panose="030F0702030302020204" pitchFamily="66" charset="0"/>
                        </a:rPr>
                        <a:t>Ecodéveloppement </a:t>
                      </a:r>
                      <a:r>
                        <a:rPr lang="fr-FR" sz="1400" b="1" dirty="0" smtClean="0">
                          <a:solidFill>
                            <a:srgbClr val="002060"/>
                          </a:solidFill>
                          <a:effectLst/>
                          <a:latin typeface="Comic Sans MS" panose="030F0702030302020204" pitchFamily="66" charset="0"/>
                        </a:rPr>
                        <a:t>(Sachs</a:t>
                      </a:r>
                      <a:r>
                        <a:rPr lang="fr-FR" sz="1400" b="1" dirty="0">
                          <a:solidFill>
                            <a:srgbClr val="002060"/>
                          </a:solidFill>
                          <a:effectLst/>
                          <a:latin typeface="Comic Sans MS" panose="030F0702030302020204" pitchFamily="66" charset="0"/>
                        </a:rPr>
                        <a:t>, </a:t>
                      </a:r>
                      <a:r>
                        <a:rPr lang="fr-FR" sz="1400" b="1" dirty="0" smtClean="0">
                          <a:solidFill>
                            <a:srgbClr val="002060"/>
                          </a:solidFill>
                          <a:effectLst/>
                          <a:latin typeface="Comic Sans MS" panose="030F0702030302020204" pitchFamily="66" charset="0"/>
                        </a:rPr>
                        <a:t>1980)</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535332">
                <a:tc>
                  <a:txBody>
                    <a:bodyPr/>
                    <a:lstStyle/>
                    <a:p>
                      <a:pPr marL="20955">
                        <a:lnSpc>
                          <a:spcPct val="115000"/>
                        </a:lnSpc>
                        <a:spcAft>
                          <a:spcPts val="0"/>
                        </a:spcAft>
                      </a:pPr>
                      <a:r>
                        <a:rPr lang="fr-FR" sz="1400" b="1" dirty="0" smtClean="0">
                          <a:solidFill>
                            <a:schemeClr val="bg1"/>
                          </a:solidFill>
                          <a:effectLst/>
                          <a:latin typeface="Comic Sans MS" panose="030F0702030302020204" pitchFamily="66" charset="0"/>
                        </a:rPr>
                        <a:t>Durabilité</a:t>
                      </a:r>
                      <a:r>
                        <a:rPr lang="fr-FR" sz="1400" b="1" baseline="0" dirty="0" smtClean="0">
                          <a:solidFill>
                            <a:schemeClr val="bg1"/>
                          </a:solidFill>
                          <a:effectLst/>
                          <a:latin typeface="Comic Sans MS" panose="030F0702030302020204" pitchFamily="66" charset="0"/>
                        </a:rPr>
                        <a:t> du </a:t>
                      </a:r>
                      <a:r>
                        <a:rPr lang="fr-FR" sz="1400" b="1" dirty="0" smtClean="0">
                          <a:solidFill>
                            <a:schemeClr val="bg1"/>
                          </a:solidFill>
                          <a:effectLst/>
                          <a:latin typeface="Comic Sans MS" panose="030F0702030302020204" pitchFamily="66" charset="0"/>
                        </a:rPr>
                        <a:t>Développement</a:t>
                      </a:r>
                      <a:endParaRPr lang="fr-FR" sz="14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Durabilité faible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Durabilité forte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738306">
                <a:tc>
                  <a:txBody>
                    <a:bodyPr/>
                    <a:lstStyle/>
                    <a:p>
                      <a:pPr marL="20955">
                        <a:lnSpc>
                          <a:spcPct val="115000"/>
                        </a:lnSpc>
                        <a:spcAft>
                          <a:spcPts val="0"/>
                        </a:spcAft>
                      </a:pPr>
                      <a:r>
                        <a:rPr lang="fr-FR" sz="1400" b="1" dirty="0">
                          <a:solidFill>
                            <a:schemeClr val="bg1"/>
                          </a:solidFill>
                          <a:effectLst/>
                          <a:latin typeface="Comic Sans MS" panose="030F0702030302020204" pitchFamily="66" charset="0"/>
                        </a:rPr>
                        <a:t>Démarche</a:t>
                      </a:r>
                      <a:endParaRPr lang="fr-FR" sz="14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rPr>
                        <a:t>« Objective »/Quantitative/</a:t>
                      </a:r>
                      <a:endParaRPr lang="fr-FR" sz="1400" b="1" dirty="0">
                        <a:solidFill>
                          <a:srgbClr val="002060"/>
                        </a:solidFill>
                        <a:effectLst/>
                        <a:latin typeface="Comic Sans MS" panose="030F0702030302020204" pitchFamily="66" charset="0"/>
                      </a:endParaRPr>
                    </a:p>
                    <a:p>
                      <a:pPr algn="ctr">
                        <a:lnSpc>
                          <a:spcPct val="115000"/>
                        </a:lnSpc>
                        <a:spcAft>
                          <a:spcPts val="0"/>
                        </a:spcAft>
                      </a:pPr>
                      <a:r>
                        <a:rPr lang="fr-FR" sz="1400" b="1" dirty="0" smtClean="0">
                          <a:solidFill>
                            <a:srgbClr val="002060"/>
                          </a:solidFill>
                          <a:effectLst/>
                          <a:latin typeface="Comic Sans MS" panose="030F0702030302020204" pitchFamily="66" charset="0"/>
                        </a:rPr>
                        <a:t>Pragmatique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rPr>
                        <a:t>Normative/Qualitative/Théorique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863433">
                <a:tc>
                  <a:txBody>
                    <a:bodyPr/>
                    <a:lstStyle/>
                    <a:p>
                      <a:pPr marL="20955" marR="0" indent="0" algn="l" defTabSz="914400" rtl="0" eaLnBrk="1" fontAlgn="auto" latinLnBrk="0" hangingPunct="1">
                        <a:lnSpc>
                          <a:spcPct val="115000"/>
                        </a:lnSpc>
                        <a:spcBef>
                          <a:spcPts val="0"/>
                        </a:spcBef>
                        <a:spcAft>
                          <a:spcPts val="0"/>
                        </a:spcAft>
                        <a:buClrTx/>
                        <a:buSzTx/>
                        <a:buFontTx/>
                        <a:buNone/>
                        <a:tabLst/>
                        <a:defRPr/>
                      </a:pPr>
                      <a:r>
                        <a:rPr lang="fr-FR" sz="1400" b="1" dirty="0" smtClean="0">
                          <a:solidFill>
                            <a:schemeClr val="bg1"/>
                          </a:solidFill>
                          <a:effectLst/>
                          <a:latin typeface="Comic Sans MS" panose="030F0702030302020204" pitchFamily="66" charset="0"/>
                        </a:rPr>
                        <a:t>Guidage</a:t>
                      </a:r>
                      <a:endParaRPr lang="fr-FR" sz="1400" b="1" dirty="0" smtClean="0">
                        <a:solidFill>
                          <a:schemeClr val="bg1"/>
                        </a:solidFill>
                        <a:effectLst/>
                        <a:latin typeface="Comic Sans MS" panose="030F0702030302020204" pitchFamily="66" charset="0"/>
                        <a:ea typeface="Calibri"/>
                        <a:cs typeface="Times New Roman"/>
                      </a:endParaRPr>
                    </a:p>
                    <a:p>
                      <a:pPr marL="20955">
                        <a:lnSpc>
                          <a:spcPct val="115000"/>
                        </a:lnSpc>
                        <a:spcAft>
                          <a:spcPts val="0"/>
                        </a:spcAft>
                      </a:pPr>
                      <a:endParaRPr lang="fr-FR" sz="14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1400" b="1" dirty="0" smtClean="0">
                          <a:solidFill>
                            <a:srgbClr val="002060"/>
                          </a:solidFill>
                          <a:effectLst/>
                          <a:latin typeface="Comic Sans MS" panose="030F0702030302020204" pitchFamily="66" charset="0"/>
                        </a:rPr>
                        <a:t>Par le marché, logique gagnant-gagnant</a:t>
                      </a:r>
                      <a:endParaRPr lang="fr-FR" sz="1400" b="1" dirty="0" smtClean="0">
                        <a:solidFill>
                          <a:srgbClr val="002060"/>
                        </a:solidFill>
                        <a:effectLst/>
                        <a:latin typeface="Comic Sans MS" panose="030F0702030302020204" pitchFamily="66" charset="0"/>
                        <a:ea typeface="Calibri"/>
                        <a:cs typeface="Times New Roman"/>
                      </a:endParaRPr>
                    </a:p>
                    <a:p>
                      <a:pPr algn="ctr">
                        <a:lnSpc>
                          <a:spcPct val="115000"/>
                        </a:lnSpc>
                        <a:spcAft>
                          <a:spcPts val="0"/>
                        </a:spcAft>
                      </a:pP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smtClean="0">
                          <a:solidFill>
                            <a:srgbClr val="002060"/>
                          </a:solidFill>
                          <a:effectLst/>
                          <a:latin typeface="Comic Sans MS" panose="030F0702030302020204" pitchFamily="66" charset="0"/>
                        </a:rPr>
                        <a:t>Mise en place d’une politique industrielle programmant le recours à l’EI et aux énergies renouvelables (</a:t>
                      </a:r>
                      <a:r>
                        <a:rPr lang="fr-FR" sz="1400" b="1" dirty="0" err="1" smtClean="0">
                          <a:solidFill>
                            <a:srgbClr val="002060"/>
                          </a:solidFill>
                          <a:effectLst/>
                          <a:latin typeface="Comic Sans MS" panose="030F0702030302020204" pitchFamily="66" charset="0"/>
                        </a:rPr>
                        <a:t>décarbonisation</a:t>
                      </a:r>
                      <a:r>
                        <a:rPr lang="fr-FR" sz="1400" b="1" dirty="0" smtClean="0">
                          <a:solidFill>
                            <a:srgbClr val="002060"/>
                          </a:solidFill>
                          <a:effectLst/>
                          <a:latin typeface="Comic Sans MS" panose="030F0702030302020204" pitchFamily="66" charset="0"/>
                        </a:rPr>
                        <a:t>)</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1241935">
                <a:tc>
                  <a:txBody>
                    <a:bodyPr/>
                    <a:lstStyle/>
                    <a:p>
                      <a:pPr marL="20955">
                        <a:lnSpc>
                          <a:spcPct val="115000"/>
                        </a:lnSpc>
                        <a:spcAft>
                          <a:spcPts val="0"/>
                        </a:spcAft>
                      </a:pPr>
                      <a:r>
                        <a:rPr lang="fr-FR" sz="1400" b="1" dirty="0">
                          <a:solidFill>
                            <a:schemeClr val="bg1"/>
                          </a:solidFill>
                          <a:effectLst/>
                          <a:latin typeface="Comic Sans MS" panose="030F0702030302020204" pitchFamily="66" charset="0"/>
                        </a:rPr>
                        <a:t>Approche disciplinaire</a:t>
                      </a:r>
                      <a:endParaRPr lang="fr-FR" sz="1400" b="1" dirty="0">
                        <a:solidFill>
                          <a:schemeClr val="bg1"/>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Approche </a:t>
                      </a:r>
                      <a:r>
                        <a:rPr lang="fr-FR" sz="1400" b="1" dirty="0" err="1">
                          <a:solidFill>
                            <a:srgbClr val="002060"/>
                          </a:solidFill>
                          <a:effectLst/>
                          <a:latin typeface="Comic Sans MS" panose="030F0702030302020204" pitchFamily="66" charset="0"/>
                        </a:rPr>
                        <a:t>ingénieuriale</a:t>
                      </a:r>
                      <a:r>
                        <a:rPr lang="fr-FR" sz="1400" b="1" dirty="0">
                          <a:solidFill>
                            <a:srgbClr val="002060"/>
                          </a:solidFill>
                          <a:effectLst/>
                          <a:latin typeface="Comic Sans MS" panose="030F0702030302020204" pitchFamily="66" charset="0"/>
                        </a:rPr>
                        <a:t> (étude du métabolisme industriel) et micro-économique (viabilité des parcs </a:t>
                      </a:r>
                      <a:r>
                        <a:rPr lang="fr-FR" sz="1400" b="1" dirty="0" err="1">
                          <a:solidFill>
                            <a:srgbClr val="002060"/>
                          </a:solidFill>
                          <a:effectLst/>
                          <a:latin typeface="Comic Sans MS" panose="030F0702030302020204" pitchFamily="66" charset="0"/>
                        </a:rPr>
                        <a:t>éco-industriels</a:t>
                      </a:r>
                      <a:r>
                        <a:rPr lang="fr-FR" sz="1400" b="1" dirty="0">
                          <a:solidFill>
                            <a:srgbClr val="002060"/>
                          </a:solidFill>
                          <a:effectLst/>
                          <a:latin typeface="Comic Sans MS" panose="030F0702030302020204" pitchFamily="66" charset="0"/>
                        </a:rPr>
                        <a:t>)</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Transdisciplinarité et économie politique</a:t>
                      </a: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626582">
                <a:tc>
                  <a:txBody>
                    <a:bodyPr/>
                    <a:lstStyle/>
                    <a:p>
                      <a:pPr marL="20955" marR="0" indent="0" algn="l" defTabSz="914400" rtl="0" eaLnBrk="1" fontAlgn="auto" latinLnBrk="0" hangingPunct="1">
                        <a:lnSpc>
                          <a:spcPct val="115000"/>
                        </a:lnSpc>
                        <a:spcBef>
                          <a:spcPts val="0"/>
                        </a:spcBef>
                        <a:spcAft>
                          <a:spcPts val="0"/>
                        </a:spcAft>
                        <a:buClrTx/>
                        <a:buSzTx/>
                        <a:buFontTx/>
                        <a:buNone/>
                        <a:tabLst/>
                        <a:defRPr/>
                      </a:pPr>
                      <a:r>
                        <a:rPr lang="fr-FR" sz="1800" b="1" dirty="0" smtClean="0">
                          <a:solidFill>
                            <a:srgbClr val="002060"/>
                          </a:solidFill>
                          <a:effectLst/>
                          <a:latin typeface="Comic Sans MS" panose="030F0702030302020204" pitchFamily="66" charset="0"/>
                        </a:rPr>
                        <a:t>Vision du DD</a:t>
                      </a:r>
                      <a:endParaRPr lang="fr-FR" sz="1800" b="1" dirty="0" smtClean="0">
                        <a:solidFill>
                          <a:srgbClr val="002060"/>
                        </a:solidFill>
                        <a:effectLst/>
                        <a:latin typeface="Comic Sans MS" panose="030F0702030302020204" pitchFamily="66" charset="0"/>
                        <a:ea typeface="Calibri"/>
                        <a:cs typeface="Times New Roman"/>
                      </a:endParaRPr>
                    </a:p>
                    <a:p>
                      <a:pPr marL="20955">
                        <a:lnSpc>
                          <a:spcPct val="115000"/>
                        </a:lnSpc>
                        <a:spcAft>
                          <a:spcPts val="0"/>
                        </a:spcAft>
                      </a:pPr>
                      <a:endParaRPr lang="fr-FR" sz="1400" b="1" dirty="0">
                        <a:solidFill>
                          <a:schemeClr val="bg1"/>
                        </a:solidFill>
                        <a:effectLst/>
                        <a:latin typeface="Comic Sans MS" panose="030F0702030302020204" pitchFamily="66" charset="0"/>
                        <a:ea typeface="Calibri"/>
                        <a:cs typeface="Times New Roman"/>
                      </a:endParaRPr>
                    </a:p>
                  </a:txBody>
                  <a:tcPr marL="68580" marR="68580" marT="0" marB="0" anchor="ctr">
                    <a:solidFill>
                      <a:srgbClr val="92D050"/>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1400" b="1" dirty="0" smtClean="0">
                          <a:solidFill>
                            <a:srgbClr val="002060"/>
                          </a:solidFill>
                          <a:effectLst/>
                          <a:latin typeface="Comic Sans MS" panose="030F0702030302020204" pitchFamily="66" charset="0"/>
                        </a:rPr>
                        <a:t>DD</a:t>
                      </a:r>
                      <a:r>
                        <a:rPr lang="fr-FR" sz="1400" b="1" baseline="0" dirty="0" smtClean="0">
                          <a:solidFill>
                            <a:srgbClr val="002060"/>
                          </a:solidFill>
                          <a:effectLst/>
                          <a:latin typeface="Comic Sans MS" panose="030F0702030302020204" pitchFamily="66" charset="0"/>
                        </a:rPr>
                        <a:t> version Brundtland</a:t>
                      </a:r>
                      <a:endParaRPr lang="fr-FR" sz="1400" b="1" dirty="0" smtClean="0">
                        <a:solidFill>
                          <a:srgbClr val="002060"/>
                        </a:solidFill>
                        <a:effectLst/>
                        <a:latin typeface="Comic Sans MS" panose="030F0702030302020204" pitchFamily="66" charset="0"/>
                        <a:ea typeface="Calibri"/>
                        <a:cs typeface="Times New Roman"/>
                      </a:endParaRPr>
                    </a:p>
                    <a:p>
                      <a:pPr algn="ctr">
                        <a:lnSpc>
                          <a:spcPct val="115000"/>
                        </a:lnSpc>
                        <a:spcAft>
                          <a:spcPts val="0"/>
                        </a:spcAft>
                      </a:pP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fr-FR" sz="1400" b="1" dirty="0" smtClean="0">
                          <a:solidFill>
                            <a:srgbClr val="002060"/>
                          </a:solidFill>
                          <a:effectLst/>
                          <a:latin typeface="Comic Sans MS" panose="030F0702030302020204" pitchFamily="66" charset="0"/>
                        </a:rPr>
                        <a:t>écodéveloppement</a:t>
                      </a:r>
                      <a:endParaRPr lang="fr-FR" sz="1400" b="1" dirty="0" smtClean="0">
                        <a:solidFill>
                          <a:srgbClr val="002060"/>
                        </a:solidFill>
                        <a:effectLst/>
                        <a:latin typeface="Comic Sans MS" panose="030F0702030302020204" pitchFamily="66" charset="0"/>
                        <a:ea typeface="Calibri"/>
                        <a:cs typeface="Times New Roman"/>
                      </a:endParaRPr>
                    </a:p>
                    <a:p>
                      <a:pPr algn="ctr">
                        <a:lnSpc>
                          <a:spcPct val="115000"/>
                        </a:lnSpc>
                        <a:spcAft>
                          <a:spcPts val="0"/>
                        </a:spcAft>
                      </a:pPr>
                      <a:endParaRPr lang="fr-FR" sz="1400" b="1" dirty="0">
                        <a:solidFill>
                          <a:srgbClr val="002060"/>
                        </a:solidFill>
                        <a:effectLst/>
                        <a:latin typeface="Comic Sans MS" panose="030F0702030302020204" pitchFamily="66" charset="0"/>
                        <a:ea typeface="Calibri"/>
                        <a:cs typeface="Times New Roman"/>
                      </a:endParaRPr>
                    </a:p>
                  </a:txBody>
                  <a:tcPr marL="68580" marR="68580" marT="0" marB="0" anchor="ctr"/>
                </a:tc>
              </a:tr>
              <a:tr h="990120">
                <a:tc>
                  <a:txBody>
                    <a:bodyPr/>
                    <a:lstStyle/>
                    <a:p>
                      <a:pPr marL="20955">
                        <a:lnSpc>
                          <a:spcPct val="115000"/>
                        </a:lnSpc>
                        <a:spcAft>
                          <a:spcPts val="0"/>
                        </a:spcAft>
                      </a:pPr>
                      <a:r>
                        <a:rPr lang="fr-FR" sz="1600" b="1" dirty="0">
                          <a:solidFill>
                            <a:srgbClr val="002060"/>
                          </a:solidFill>
                          <a:effectLst/>
                          <a:latin typeface="Comic Sans MS" panose="030F0702030302020204" pitchFamily="66" charset="0"/>
                        </a:rPr>
                        <a:t>Approches systémiques</a:t>
                      </a:r>
                      <a:endParaRPr lang="fr-FR" sz="1600" b="1" dirty="0">
                        <a:solidFill>
                          <a:srgbClr val="002060"/>
                        </a:solidFill>
                        <a:effectLst/>
                        <a:latin typeface="Comic Sans MS" panose="030F0702030302020204" pitchFamily="66" charset="0"/>
                        <a:ea typeface="Calibri"/>
                        <a:cs typeface="Times New Roman"/>
                      </a:endParaRPr>
                    </a:p>
                  </a:txBody>
                  <a:tcPr marL="68580" marR="68580" marT="0" marB="0" anchor="ctr">
                    <a:solidFill>
                      <a:srgbClr val="669900"/>
                    </a:solidFill>
                  </a:tcP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Systèmes fermés : parcs </a:t>
                      </a:r>
                      <a:r>
                        <a:rPr lang="fr-FR" sz="1400" b="1" dirty="0" err="1">
                          <a:solidFill>
                            <a:srgbClr val="002060"/>
                          </a:solidFill>
                          <a:effectLst/>
                          <a:latin typeface="Comic Sans MS" panose="030F0702030302020204" pitchFamily="66" charset="0"/>
                        </a:rPr>
                        <a:t>éco-industriels</a:t>
                      </a:r>
                      <a:r>
                        <a:rPr lang="fr-FR" sz="1400" b="1" dirty="0">
                          <a:solidFill>
                            <a:srgbClr val="002060"/>
                          </a:solidFill>
                          <a:effectLst/>
                          <a:latin typeface="Comic Sans MS" panose="030F0702030302020204" pitchFamily="66" charset="0"/>
                        </a:rPr>
                        <a:t> conçus comme </a:t>
                      </a:r>
                      <a:r>
                        <a:rPr lang="fr-FR" sz="1400" b="1" dirty="0" smtClean="0">
                          <a:solidFill>
                            <a:srgbClr val="002060"/>
                          </a:solidFill>
                          <a:effectLst/>
                          <a:latin typeface="Comic Sans MS" panose="030F0702030302020204" pitchFamily="66" charset="0"/>
                        </a:rPr>
                        <a:t>des</a:t>
                      </a:r>
                    </a:p>
                    <a:p>
                      <a:pPr algn="ctr">
                        <a:lnSpc>
                          <a:spcPct val="115000"/>
                        </a:lnSpc>
                        <a:spcAft>
                          <a:spcPts val="0"/>
                        </a:spcAft>
                      </a:pPr>
                      <a:r>
                        <a:rPr lang="fr-FR" sz="1400" b="1" dirty="0" smtClean="0">
                          <a:solidFill>
                            <a:srgbClr val="002060"/>
                          </a:solidFill>
                          <a:effectLst/>
                          <a:latin typeface="Comic Sans MS" panose="030F0702030302020204" pitchFamily="66" charset="0"/>
                        </a:rPr>
                        <a:t>«</a:t>
                      </a:r>
                      <a:r>
                        <a:rPr lang="fr-FR" sz="1400" b="1" dirty="0">
                          <a:solidFill>
                            <a:srgbClr val="002060"/>
                          </a:solidFill>
                          <a:effectLst/>
                          <a:latin typeface="Comic Sans MS" panose="030F0702030302020204" pitchFamily="66" charset="0"/>
                        </a:rPr>
                        <a:t> ilots de circularité </a:t>
                      </a:r>
                      <a:r>
                        <a:rPr lang="fr-FR" sz="1400" b="1" dirty="0" smtClean="0">
                          <a:solidFill>
                            <a:srgbClr val="002060"/>
                          </a:solidFill>
                          <a:effectLst/>
                          <a:latin typeface="Comic Sans MS" panose="030F0702030302020204" pitchFamily="66" charset="0"/>
                        </a:rPr>
                        <a:t>»</a:t>
                      </a:r>
                    </a:p>
                    <a:p>
                      <a:pPr algn="ctr">
                        <a:lnSpc>
                          <a:spcPct val="115000"/>
                        </a:lnSpc>
                        <a:spcAft>
                          <a:spcPts val="0"/>
                        </a:spcAft>
                      </a:pPr>
                      <a:r>
                        <a:rPr lang="fr-FR" sz="1400" b="1" dirty="0" smtClean="0">
                          <a:solidFill>
                            <a:schemeClr val="accent2"/>
                          </a:solidFill>
                          <a:effectLst/>
                          <a:latin typeface="Comic Sans MS" panose="030F0702030302020204" pitchFamily="66" charset="0"/>
                          <a:ea typeface="Calibri"/>
                          <a:cs typeface="Times New Roman"/>
                        </a:rPr>
                        <a:t>DEI du Dunkerquois</a:t>
                      </a:r>
                      <a:endParaRPr lang="fr-FR" sz="1400" b="1" dirty="0">
                        <a:solidFill>
                          <a:schemeClr val="accent2"/>
                        </a:solidFill>
                        <a:effectLst/>
                        <a:latin typeface="Comic Sans MS" panose="030F0702030302020204" pitchFamily="66" charset="0"/>
                        <a:ea typeface="Calibri"/>
                        <a:cs typeface="Times New Roman"/>
                      </a:endParaRPr>
                    </a:p>
                  </a:txBody>
                  <a:tcPr marL="68580" marR="68580" marT="0" marB="0" anchor="ctr"/>
                </a:tc>
                <a:tc>
                  <a:txBody>
                    <a:bodyPr/>
                    <a:lstStyle/>
                    <a:p>
                      <a:pPr algn="ctr">
                        <a:lnSpc>
                          <a:spcPct val="115000"/>
                        </a:lnSpc>
                        <a:spcAft>
                          <a:spcPts val="0"/>
                        </a:spcAft>
                      </a:pPr>
                      <a:r>
                        <a:rPr lang="fr-FR" sz="1400" b="1" dirty="0">
                          <a:solidFill>
                            <a:srgbClr val="002060"/>
                          </a:solidFill>
                          <a:effectLst/>
                          <a:latin typeface="Comic Sans MS" panose="030F0702030302020204" pitchFamily="66" charset="0"/>
                        </a:rPr>
                        <a:t>Systèmes ouverts : Transformer la société dans son ensemble. Intégration des enjeux et des solutions à diverses échelles </a:t>
                      </a:r>
                      <a:r>
                        <a:rPr lang="fr-FR" sz="1400" b="1" dirty="0" smtClean="0">
                          <a:solidFill>
                            <a:srgbClr val="002060"/>
                          </a:solidFill>
                          <a:effectLst/>
                          <a:latin typeface="Comic Sans MS" panose="030F0702030302020204" pitchFamily="66" charset="0"/>
                        </a:rPr>
                        <a:t>spatiales</a:t>
                      </a:r>
                    </a:p>
                    <a:p>
                      <a:pPr algn="ctr">
                        <a:lnSpc>
                          <a:spcPct val="115000"/>
                        </a:lnSpc>
                        <a:spcAft>
                          <a:spcPts val="0"/>
                        </a:spcAft>
                      </a:pPr>
                      <a:r>
                        <a:rPr lang="fr-FR" sz="1400" b="1" dirty="0" smtClean="0">
                          <a:solidFill>
                            <a:srgbClr val="C0504D"/>
                          </a:solidFill>
                          <a:effectLst/>
                          <a:latin typeface="Comic Sans MS" panose="030F0702030302020204" pitchFamily="66" charset="0"/>
                          <a:ea typeface="Calibri"/>
                          <a:cs typeface="Times New Roman"/>
                        </a:rPr>
                        <a:t>Projet </a:t>
                      </a:r>
                      <a:r>
                        <a:rPr lang="fr-FR" sz="1400" b="1" dirty="0" err="1" smtClean="0">
                          <a:solidFill>
                            <a:srgbClr val="C0504D"/>
                          </a:solidFill>
                          <a:effectLst/>
                          <a:latin typeface="Comic Sans MS" panose="030F0702030302020204" pitchFamily="66" charset="0"/>
                          <a:ea typeface="Calibri"/>
                          <a:cs typeface="Times New Roman"/>
                        </a:rPr>
                        <a:t>Biovallée</a:t>
                      </a:r>
                      <a:endParaRPr lang="fr-FR" sz="1400" b="1" dirty="0">
                        <a:solidFill>
                          <a:srgbClr val="C0504D"/>
                        </a:solidFill>
                        <a:effectLst/>
                        <a:latin typeface="Comic Sans MS" panose="030F0702030302020204" pitchFamily="66" charset="0"/>
                        <a:ea typeface="Calibri"/>
                        <a:cs typeface="Times New Roman"/>
                      </a:endParaRPr>
                    </a:p>
                  </a:txBody>
                  <a:tcPr marL="68580" marR="68580" marT="0" marB="0" anchor="ctr"/>
                </a:tc>
              </a:tr>
            </a:tbl>
          </a:graphicData>
        </a:graphic>
      </p:graphicFrame>
      <p:sp>
        <p:nvSpPr>
          <p:cNvPr id="11310" name="Rectangle 1"/>
          <p:cNvSpPr>
            <a:spLocks noChangeArrowheads="1"/>
          </p:cNvSpPr>
          <p:nvPr/>
        </p:nvSpPr>
        <p:spPr bwMode="auto">
          <a:xfrm>
            <a:off x="1379538" y="2320925"/>
            <a:ext cx="9144000" cy="0"/>
          </a:xfrm>
          <a:prstGeom prst="rect">
            <a:avLst/>
          </a:prstGeom>
          <a:noFill/>
          <a:ln w="9525">
            <a:noFill/>
            <a:miter lim="800000"/>
            <a:headEnd/>
            <a:tailEnd/>
          </a:ln>
        </p:spPr>
        <p:txBody>
          <a:bodyPr wrap="none" anchor="ctr">
            <a:spAutoFit/>
          </a:bodyPr>
          <a:lstStyle/>
          <a:p>
            <a:pPr eaLnBrk="0" hangingPunct="0"/>
            <a:r>
              <a:rPr lang="fr-FR"/>
              <a:t/>
            </a:r>
            <a:br>
              <a:rPr lang="fr-FR"/>
            </a:br>
            <a:endParaRPr lang="fr-F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Espace réservé du numéro de diapositive 5"/>
          <p:cNvSpPr>
            <a:spLocks noGrp="1"/>
          </p:cNvSpPr>
          <p:nvPr>
            <p:ph type="sldNum" sz="quarter" idx="12"/>
          </p:nvPr>
        </p:nvSpPr>
        <p:spPr>
          <a:noFill/>
        </p:spPr>
        <p:txBody>
          <a:bodyPr/>
          <a:lstStyle/>
          <a:p>
            <a:fld id="{7337F771-F5CF-482E-A8B3-C6A9AFA34F78}" type="slidenum">
              <a:rPr lang="fr-FR" smtClean="0"/>
              <a:pPr/>
              <a:t>3</a:t>
            </a:fld>
            <a:endParaRPr lang="fr-FR" smtClean="0"/>
          </a:p>
        </p:txBody>
      </p:sp>
      <p:sp>
        <p:nvSpPr>
          <p:cNvPr id="2052" name="Rectangle 3"/>
          <p:cNvSpPr>
            <a:spLocks noGrp="1" noChangeArrowheads="1"/>
          </p:cNvSpPr>
          <p:nvPr>
            <p:ph type="subTitle" idx="1"/>
          </p:nvPr>
        </p:nvSpPr>
        <p:spPr>
          <a:xfrm>
            <a:off x="467544" y="2276872"/>
            <a:ext cx="8136904" cy="3528392"/>
          </a:xfrm>
        </p:spPr>
        <p:txBody>
          <a:bodyPr/>
          <a:lstStyle/>
          <a:p>
            <a:pPr eaLnBrk="1" hangingPunct="1">
              <a:defRPr/>
            </a:pPr>
            <a:r>
              <a:rPr lang="fr-FR" b="1" dirty="0" smtClean="0">
                <a:solidFill>
                  <a:srgbClr val="002060"/>
                </a:solidFill>
                <a:latin typeface="Comic Sans MS" pitchFamily="66" charset="0"/>
              </a:rPr>
              <a:t>Essai de typologie des travaux sur l’écologie industrielle</a:t>
            </a:r>
          </a:p>
          <a:p>
            <a:pPr marL="450850" eaLnBrk="1" hangingPunct="1">
              <a:defRPr/>
            </a:pPr>
            <a:r>
              <a:rPr lang="fr-FR" b="1" dirty="0" smtClean="0">
                <a:solidFill>
                  <a:srgbClr val="669900"/>
                </a:solidFill>
                <a:latin typeface="Comic Sans MS" pitchFamily="66" charset="0"/>
              </a:rPr>
              <a:t>Catherine Figuière</a:t>
            </a:r>
          </a:p>
          <a:p>
            <a:pPr marL="450850" eaLnBrk="1" hangingPunct="1">
              <a:defRPr/>
            </a:pPr>
            <a:endParaRPr lang="fr-FR" b="1" dirty="0">
              <a:solidFill>
                <a:srgbClr val="669900"/>
              </a:solidFill>
              <a:latin typeface="Comic Sans MS" pitchFamily="66" charset="0"/>
            </a:endParaRPr>
          </a:p>
          <a:p>
            <a:pPr marL="450850">
              <a:defRPr/>
            </a:pPr>
            <a:r>
              <a:rPr lang="fr-FR" sz="1800" b="1" dirty="0" smtClean="0">
                <a:solidFill>
                  <a:srgbClr val="002060"/>
                </a:solidFill>
                <a:latin typeface="Comic Sans MS" panose="030F0702030302020204" pitchFamily="66" charset="0"/>
              </a:rPr>
              <a:t>Au </a:t>
            </a:r>
            <a:r>
              <a:rPr lang="fr-FR" sz="1800" b="1" dirty="0">
                <a:solidFill>
                  <a:srgbClr val="002060"/>
                </a:solidFill>
                <a:latin typeface="Comic Sans MS" panose="030F0702030302020204" pitchFamily="66" charset="0"/>
              </a:rPr>
              <a:t>carrefour de l’écologie industrielle et du </a:t>
            </a:r>
            <a:r>
              <a:rPr lang="fr-FR" sz="1800" b="1" dirty="0" err="1">
                <a:solidFill>
                  <a:srgbClr val="002060"/>
                </a:solidFill>
                <a:latin typeface="Comic Sans MS" panose="030F0702030302020204" pitchFamily="66" charset="0"/>
              </a:rPr>
              <a:t>Syal</a:t>
            </a:r>
            <a:r>
              <a:rPr lang="fr-FR" sz="1800" b="1" dirty="0">
                <a:solidFill>
                  <a:srgbClr val="002060"/>
                </a:solidFill>
                <a:latin typeface="Comic Sans MS" panose="030F0702030302020204" pitchFamily="66" charset="0"/>
              </a:rPr>
              <a:t>. Premiers jalons pour faire progresser la durabilité d’un développement rural </a:t>
            </a:r>
            <a:r>
              <a:rPr lang="fr-FR" sz="1800" b="1" dirty="0" smtClean="0">
                <a:solidFill>
                  <a:srgbClr val="002060"/>
                </a:solidFill>
                <a:latin typeface="Comic Sans MS" panose="030F0702030302020204" pitchFamily="66" charset="0"/>
              </a:rPr>
              <a:t>localisé</a:t>
            </a:r>
            <a:r>
              <a:rPr lang="fr-FR" sz="1800" dirty="0" smtClean="0">
                <a:solidFill>
                  <a:srgbClr val="002060"/>
                </a:solidFill>
                <a:latin typeface="Comic Sans MS" panose="030F0702030302020204" pitchFamily="66" charset="0"/>
              </a:rPr>
              <a:t>.</a:t>
            </a:r>
          </a:p>
          <a:p>
            <a:pPr marL="450850">
              <a:defRPr/>
            </a:pPr>
            <a:r>
              <a:rPr lang="fr-FR" sz="1800" i="1" dirty="0" smtClean="0">
                <a:solidFill>
                  <a:srgbClr val="002060"/>
                </a:solidFill>
                <a:latin typeface="Comic Sans MS" panose="030F0702030302020204" pitchFamily="66" charset="0"/>
              </a:rPr>
              <a:t>Développement </a:t>
            </a:r>
            <a:r>
              <a:rPr lang="fr-FR" sz="1800" i="1" dirty="0">
                <a:solidFill>
                  <a:srgbClr val="002060"/>
                </a:solidFill>
                <a:latin typeface="Comic Sans MS" panose="030F0702030302020204" pitchFamily="66" charset="0"/>
              </a:rPr>
              <a:t>durable et territoires</a:t>
            </a:r>
            <a:r>
              <a:rPr lang="fr-FR" sz="1800" dirty="0">
                <a:solidFill>
                  <a:srgbClr val="002060"/>
                </a:solidFill>
                <a:latin typeface="Comic Sans MS" panose="030F0702030302020204" pitchFamily="66" charset="0"/>
              </a:rPr>
              <a:t>, vol. 5, n° 1, 18 p</a:t>
            </a:r>
            <a:r>
              <a:rPr lang="fr-FR" sz="1800" dirty="0" smtClean="0">
                <a:solidFill>
                  <a:srgbClr val="002060"/>
                </a:solidFill>
                <a:latin typeface="Comic Sans MS" panose="030F0702030302020204" pitchFamily="66" charset="0"/>
              </a:rPr>
              <a:t>.</a:t>
            </a:r>
          </a:p>
          <a:p>
            <a:pPr marL="450850">
              <a:defRPr/>
            </a:pPr>
            <a:r>
              <a:rPr lang="fr-FR" sz="1800" dirty="0" err="1">
                <a:solidFill>
                  <a:srgbClr val="002060"/>
                </a:solidFill>
                <a:latin typeface="Comic Sans MS" panose="030F0702030302020204" pitchFamily="66" charset="0"/>
              </a:rPr>
              <a:t>Metereau</a:t>
            </a:r>
            <a:r>
              <a:rPr lang="fr-FR" sz="1800" dirty="0">
                <a:solidFill>
                  <a:srgbClr val="002060"/>
                </a:solidFill>
                <a:latin typeface="Comic Sans MS" panose="030F0702030302020204" pitchFamily="66" charset="0"/>
              </a:rPr>
              <a:t>, R., Figuière, C. (2014)</a:t>
            </a:r>
            <a:r>
              <a:rPr lang="fr-FR" sz="1800" b="1" dirty="0" smtClean="0">
                <a:solidFill>
                  <a:srgbClr val="002060"/>
                </a:solidFill>
                <a:latin typeface="Comic Sans MS" panose="030F0702030302020204" pitchFamily="66" charset="0"/>
              </a:rPr>
              <a:t> </a:t>
            </a:r>
          </a:p>
        </p:txBody>
      </p:sp>
      <p:pic>
        <p:nvPicPr>
          <p:cNvPr id="2053" name="Picture 6"/>
          <p:cNvPicPr>
            <a:picLocks noChangeAspect="1" noChangeArrowheads="1"/>
          </p:cNvPicPr>
          <p:nvPr/>
        </p:nvPicPr>
        <p:blipFill>
          <a:blip r:embed="rId2" cstate="print"/>
          <a:srcRect/>
          <a:stretch>
            <a:fillRect/>
          </a:stretch>
        </p:blipFill>
        <p:spPr bwMode="auto">
          <a:xfrm>
            <a:off x="7452320" y="260648"/>
            <a:ext cx="1535159" cy="938535"/>
          </a:xfrm>
          <a:prstGeom prst="rect">
            <a:avLst/>
          </a:prstGeom>
          <a:noFill/>
          <a:ln w="9525">
            <a:noFill/>
            <a:miter lim="800000"/>
            <a:headEnd/>
            <a:tailEnd/>
          </a:ln>
        </p:spPr>
      </p:pic>
    </p:spTree>
    <p:extLst>
      <p:ext uri="{BB962C8B-B14F-4D97-AF65-F5344CB8AC3E}">
        <p14:creationId xmlns:p14="http://schemas.microsoft.com/office/powerpoint/2010/main" val="805897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000" y="2321935"/>
            <a:ext cx="8279998" cy="1933365"/>
          </a:xfrm>
          <a:solidFill>
            <a:srgbClr val="FFFFFF"/>
          </a:solidFill>
          <a:ln w="19050" cmpd="sng">
            <a:solidFill>
              <a:srgbClr val="000000"/>
            </a:solidFill>
          </a:ln>
        </p:spPr>
        <p:txBody>
          <a:bodyPr>
            <a:noAutofit/>
          </a:bodyPr>
          <a:lstStyle/>
          <a:p>
            <a:pPr algn="r">
              <a:spcBef>
                <a:spcPts val="600"/>
              </a:spcBef>
              <a:spcAft>
                <a:spcPts val="600"/>
              </a:spcAft>
            </a:pPr>
            <a:r>
              <a:rPr lang="fr-FR" sz="3600" b="1" dirty="0" smtClean="0">
                <a:solidFill>
                  <a:srgbClr val="002060"/>
                </a:solidFill>
                <a:latin typeface="Constantia"/>
                <a:cs typeface="Constantia"/>
              </a:rPr>
              <a:t>Les Syal-coopératives au Nicaragua </a:t>
            </a:r>
            <a:br>
              <a:rPr lang="fr-FR" sz="3600" b="1" dirty="0" smtClean="0">
                <a:solidFill>
                  <a:srgbClr val="002060"/>
                </a:solidFill>
                <a:latin typeface="Constantia"/>
                <a:cs typeface="Constantia"/>
              </a:rPr>
            </a:br>
            <a:r>
              <a:rPr lang="fr-FR" sz="2800" b="1" dirty="0">
                <a:solidFill>
                  <a:srgbClr val="002060"/>
                </a:solidFill>
                <a:latin typeface="Constantia"/>
                <a:cs typeface="Constantia"/>
              </a:rPr>
              <a:t>D</a:t>
            </a:r>
            <a:r>
              <a:rPr lang="fr-FR" sz="2800" b="1" dirty="0" smtClean="0">
                <a:solidFill>
                  <a:srgbClr val="002060"/>
                </a:solidFill>
                <a:latin typeface="Constantia"/>
                <a:cs typeface="Constantia"/>
              </a:rPr>
              <a:t>es stratégies écosystémiques de développement ?</a:t>
            </a:r>
            <a:br>
              <a:rPr lang="fr-FR" sz="2800" b="1" dirty="0" smtClean="0">
                <a:solidFill>
                  <a:srgbClr val="002060"/>
                </a:solidFill>
                <a:latin typeface="Constantia"/>
                <a:cs typeface="Constantia"/>
              </a:rPr>
            </a:br>
            <a:r>
              <a:rPr lang="fr-FR" sz="2800" b="1" dirty="0" smtClean="0">
                <a:solidFill>
                  <a:srgbClr val="002060"/>
                </a:solidFill>
                <a:latin typeface="Constantia"/>
                <a:cs typeface="Constantia"/>
              </a:rPr>
              <a:t>Essai méthodologique</a:t>
            </a:r>
            <a:endParaRPr lang="fr-FR" sz="2800" dirty="0">
              <a:latin typeface="Constantia"/>
              <a:cs typeface="Constantia"/>
            </a:endParaRPr>
          </a:p>
        </p:txBody>
      </p:sp>
      <p:sp>
        <p:nvSpPr>
          <p:cNvPr id="3" name="Espace réservé du contenu 2"/>
          <p:cNvSpPr>
            <a:spLocks noGrp="1"/>
          </p:cNvSpPr>
          <p:nvPr>
            <p:ph idx="1"/>
          </p:nvPr>
        </p:nvSpPr>
        <p:spPr>
          <a:xfrm>
            <a:off x="4544848" y="4729366"/>
            <a:ext cx="4572000" cy="701884"/>
          </a:xfrm>
          <a:solidFill>
            <a:schemeClr val="bg1"/>
          </a:solidFill>
          <a:ln w="19050" cmpd="sng">
            <a:solidFill>
              <a:schemeClr val="tx1"/>
            </a:solidFill>
          </a:ln>
        </p:spPr>
        <p:txBody>
          <a:bodyPr anchor="ctr">
            <a:normAutofit/>
          </a:bodyPr>
          <a:lstStyle/>
          <a:p>
            <a:pPr marL="0" indent="0">
              <a:buNone/>
            </a:pPr>
            <a:r>
              <a:rPr lang="fr-FR" sz="2800" b="1" dirty="0" smtClean="0">
                <a:solidFill>
                  <a:srgbClr val="669900"/>
                </a:solidFill>
                <a:latin typeface="Constantia"/>
                <a:cs typeface="Constantia"/>
              </a:rPr>
              <a:t>Renaud Metereau</a:t>
            </a:r>
            <a:endParaRPr lang="fr-FR" sz="2800" dirty="0"/>
          </a:p>
        </p:txBody>
      </p:sp>
      <p:pic>
        <p:nvPicPr>
          <p:cNvPr id="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0447" y="4834133"/>
            <a:ext cx="777106" cy="475092"/>
          </a:xfrm>
          <a:prstGeom prst="rect">
            <a:avLst/>
          </a:prstGeom>
          <a:noFill/>
          <a:ln w="9525">
            <a:noFill/>
            <a:miter lim="800000"/>
            <a:headEnd/>
            <a:tailEnd/>
          </a:ln>
        </p:spPr>
      </p:pic>
    </p:spTree>
    <p:extLst>
      <p:ext uri="{BB962C8B-B14F-4D97-AF65-F5344CB8AC3E}">
        <p14:creationId xmlns:p14="http://schemas.microsoft.com/office/powerpoint/2010/main" val="213383125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7" name="Image 26" descr="Typo EI.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6359" y="1069404"/>
            <a:ext cx="2772113" cy="1967038"/>
          </a:xfrm>
          <a:prstGeom prst="rect">
            <a:avLst/>
          </a:prstGeom>
        </p:spPr>
      </p:pic>
      <p:sp>
        <p:nvSpPr>
          <p:cNvPr id="31" name="Titre 1"/>
          <p:cNvSpPr>
            <a:spLocks noGrp="1"/>
          </p:cNvSpPr>
          <p:nvPr>
            <p:ph type="title"/>
          </p:nvPr>
        </p:nvSpPr>
        <p:spPr>
          <a:xfrm>
            <a:off x="1270000" y="0"/>
            <a:ext cx="7874000" cy="916784"/>
          </a:xfrm>
          <a:solidFill>
            <a:srgbClr val="669900"/>
          </a:solidFill>
          <a:ln w="19050" cmpd="sng">
            <a:solidFill>
              <a:srgbClr val="000000"/>
            </a:solidFill>
          </a:ln>
        </p:spPr>
        <p:txBody>
          <a:bodyPr>
            <a:noAutofit/>
          </a:bodyPr>
          <a:lstStyle/>
          <a:p>
            <a:pPr algn="r">
              <a:spcBef>
                <a:spcPts val="600"/>
              </a:spcBef>
              <a:spcAft>
                <a:spcPts val="600"/>
              </a:spcAft>
            </a:pPr>
            <a:r>
              <a:rPr lang="fr-FR" sz="2000" b="1" dirty="0" smtClean="0">
                <a:solidFill>
                  <a:srgbClr val="002060"/>
                </a:solidFill>
                <a:latin typeface="Constantia"/>
                <a:cs typeface="Constantia"/>
              </a:rPr>
              <a:t>Positionnement en EI, approche écosystémique et implication méthodologique</a:t>
            </a:r>
            <a:endParaRPr lang="fr-FR" sz="2000" dirty="0">
              <a:latin typeface="Constantia"/>
              <a:cs typeface="Constantia"/>
            </a:endParaRPr>
          </a:p>
        </p:txBody>
      </p:sp>
      <p:sp>
        <p:nvSpPr>
          <p:cNvPr id="32" name="ZoneTexte 31"/>
          <p:cNvSpPr txBox="1"/>
          <p:nvPr/>
        </p:nvSpPr>
        <p:spPr>
          <a:xfrm>
            <a:off x="305769" y="208898"/>
            <a:ext cx="620584" cy="707886"/>
          </a:xfrm>
          <a:prstGeom prst="rect">
            <a:avLst/>
          </a:prstGeom>
          <a:noFill/>
          <a:ln>
            <a:solidFill>
              <a:schemeClr val="tx1"/>
            </a:solidFill>
          </a:ln>
        </p:spPr>
        <p:txBody>
          <a:bodyPr wrap="square" rtlCol="0">
            <a:spAutoFit/>
          </a:bodyPr>
          <a:lstStyle/>
          <a:p>
            <a:pPr algn="ctr" defTabSz="457200" fontAlgn="auto">
              <a:spcBef>
                <a:spcPts val="0"/>
              </a:spcBef>
              <a:spcAft>
                <a:spcPts val="0"/>
              </a:spcAft>
            </a:pPr>
            <a:r>
              <a:rPr lang="fr-FR" sz="4000" b="1" dirty="0" smtClean="0">
                <a:solidFill>
                  <a:srgbClr val="669900"/>
                </a:solidFill>
                <a:latin typeface="Brush Script MT Italic"/>
                <a:cs typeface="Brush Script MT Italic"/>
              </a:rPr>
              <a:t>1</a:t>
            </a:r>
            <a:endParaRPr lang="fr-FR" sz="4000" b="1" dirty="0">
              <a:solidFill>
                <a:srgbClr val="669900"/>
              </a:solidFill>
              <a:latin typeface="Brush Script MT Italic"/>
              <a:cs typeface="Brush Script MT Italic"/>
            </a:endParaRPr>
          </a:p>
        </p:txBody>
      </p:sp>
      <p:sp>
        <p:nvSpPr>
          <p:cNvPr id="33" name="Ellipse 32"/>
          <p:cNvSpPr/>
          <p:nvPr/>
        </p:nvSpPr>
        <p:spPr>
          <a:xfrm>
            <a:off x="1434356" y="2396263"/>
            <a:ext cx="1748116" cy="83670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457200" fontAlgn="auto">
              <a:spcBef>
                <a:spcPts val="0"/>
              </a:spcBef>
              <a:spcAft>
                <a:spcPts val="0"/>
              </a:spcAft>
            </a:pPr>
            <a:endParaRPr lang="fr-FR">
              <a:solidFill>
                <a:prstClr val="black"/>
              </a:solidFill>
              <a:latin typeface="Calibri"/>
            </a:endParaRPr>
          </a:p>
        </p:txBody>
      </p:sp>
      <p:cxnSp>
        <p:nvCxnSpPr>
          <p:cNvPr id="35" name="Connecteur droit avec flèche 34"/>
          <p:cNvCxnSpPr>
            <a:stCxn id="33" idx="6"/>
          </p:cNvCxnSpPr>
          <p:nvPr/>
        </p:nvCxnSpPr>
        <p:spPr>
          <a:xfrm>
            <a:off x="3182472" y="2814616"/>
            <a:ext cx="522941"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cxnSp>
        <p:nvCxnSpPr>
          <p:cNvPr id="38" name="Connecteur droit 37"/>
          <p:cNvCxnSpPr/>
          <p:nvPr/>
        </p:nvCxnSpPr>
        <p:spPr>
          <a:xfrm>
            <a:off x="3705413" y="1278059"/>
            <a:ext cx="0" cy="1954910"/>
          </a:xfrm>
          <a:prstGeom prst="line">
            <a:avLst/>
          </a:prstGeom>
        </p:spPr>
        <p:style>
          <a:lnRef idx="1">
            <a:schemeClr val="accent6"/>
          </a:lnRef>
          <a:fillRef idx="0">
            <a:schemeClr val="accent6"/>
          </a:fillRef>
          <a:effectRef idx="0">
            <a:schemeClr val="accent6"/>
          </a:effectRef>
          <a:fontRef idx="minor">
            <a:schemeClr val="tx1"/>
          </a:fontRef>
        </p:style>
      </p:cxnSp>
      <p:sp>
        <p:nvSpPr>
          <p:cNvPr id="40" name="Rectangle 39"/>
          <p:cNvSpPr/>
          <p:nvPr/>
        </p:nvSpPr>
        <p:spPr>
          <a:xfrm>
            <a:off x="3757509" y="1278059"/>
            <a:ext cx="5147883"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Développement et territoires ruraux « pauvres »</a:t>
            </a:r>
            <a:endParaRPr lang="fr-FR" sz="1600" dirty="0">
              <a:solidFill>
                <a:prstClr val="black"/>
              </a:solidFill>
              <a:latin typeface="Constantia"/>
              <a:cs typeface="Constantia"/>
            </a:endParaRPr>
          </a:p>
        </p:txBody>
      </p:sp>
      <p:sp>
        <p:nvSpPr>
          <p:cNvPr id="41" name="Rectangle 40"/>
          <p:cNvSpPr/>
          <p:nvPr/>
        </p:nvSpPr>
        <p:spPr>
          <a:xfrm>
            <a:off x="3757510" y="1798156"/>
            <a:ext cx="2562012"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400" dirty="0" smtClean="0">
                <a:solidFill>
                  <a:prstClr val="black"/>
                </a:solidFill>
                <a:latin typeface="Constantia"/>
                <a:cs typeface="Constantia"/>
              </a:rPr>
              <a:t>Economie du Développement</a:t>
            </a:r>
            <a:endParaRPr lang="fr-FR" sz="1400" dirty="0">
              <a:solidFill>
                <a:prstClr val="black"/>
              </a:solidFill>
              <a:latin typeface="Constantia"/>
              <a:cs typeface="Constantia"/>
            </a:endParaRPr>
          </a:p>
        </p:txBody>
      </p:sp>
      <p:sp>
        <p:nvSpPr>
          <p:cNvPr id="42" name="Rectangle 41"/>
          <p:cNvSpPr/>
          <p:nvPr/>
        </p:nvSpPr>
        <p:spPr>
          <a:xfrm>
            <a:off x="6530523" y="1796290"/>
            <a:ext cx="2374869"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400" i="1" dirty="0" err="1" smtClean="0">
                <a:solidFill>
                  <a:prstClr val="black"/>
                </a:solidFill>
                <a:latin typeface="Constantia"/>
                <a:cs typeface="Constantia"/>
              </a:rPr>
              <a:t>Ecological</a:t>
            </a:r>
            <a:r>
              <a:rPr lang="fr-FR" sz="1400" i="1" dirty="0" smtClean="0">
                <a:solidFill>
                  <a:prstClr val="black"/>
                </a:solidFill>
                <a:latin typeface="Constantia"/>
                <a:cs typeface="Constantia"/>
              </a:rPr>
              <a:t> </a:t>
            </a:r>
            <a:r>
              <a:rPr lang="fr-FR" sz="1400" i="1" dirty="0" err="1" smtClean="0">
                <a:solidFill>
                  <a:prstClr val="black"/>
                </a:solidFill>
                <a:latin typeface="Constantia"/>
                <a:cs typeface="Constantia"/>
              </a:rPr>
              <a:t>Economics</a:t>
            </a:r>
            <a:endParaRPr lang="fr-FR" sz="1400" i="1" dirty="0">
              <a:solidFill>
                <a:prstClr val="black"/>
              </a:solidFill>
              <a:latin typeface="Constantia"/>
              <a:cs typeface="Constantia"/>
            </a:endParaRPr>
          </a:p>
        </p:txBody>
      </p:sp>
      <p:sp>
        <p:nvSpPr>
          <p:cNvPr id="43" name="Rectangle 42"/>
          <p:cNvSpPr/>
          <p:nvPr/>
        </p:nvSpPr>
        <p:spPr>
          <a:xfrm>
            <a:off x="4511041" y="2224984"/>
            <a:ext cx="3870960"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Ecodéveloppement de Sachs (1980)</a:t>
            </a:r>
            <a:endParaRPr lang="fr-FR" sz="1600" dirty="0">
              <a:solidFill>
                <a:prstClr val="black"/>
              </a:solidFill>
              <a:latin typeface="Constantia"/>
              <a:cs typeface="Constantia"/>
            </a:endParaRPr>
          </a:p>
        </p:txBody>
      </p:sp>
      <p:sp>
        <p:nvSpPr>
          <p:cNvPr id="44" name="Rectangle 43"/>
          <p:cNvSpPr/>
          <p:nvPr/>
        </p:nvSpPr>
        <p:spPr>
          <a:xfrm>
            <a:off x="3757510" y="2814616"/>
            <a:ext cx="5147882"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dirty="0" smtClean="0">
                <a:solidFill>
                  <a:srgbClr val="C00000"/>
                </a:solidFill>
                <a:latin typeface="Constantia"/>
                <a:cs typeface="Constantia"/>
              </a:rPr>
              <a:t>Une approche écosystémique ?</a:t>
            </a:r>
            <a:endParaRPr lang="fr-FR" dirty="0">
              <a:solidFill>
                <a:srgbClr val="C00000"/>
              </a:solidFill>
              <a:latin typeface="Constantia"/>
              <a:cs typeface="Constantia"/>
            </a:endParaRPr>
          </a:p>
        </p:txBody>
      </p:sp>
      <p:sp>
        <p:nvSpPr>
          <p:cNvPr id="45" name="Rectangle 44"/>
          <p:cNvSpPr/>
          <p:nvPr/>
        </p:nvSpPr>
        <p:spPr>
          <a:xfrm>
            <a:off x="305769" y="4264372"/>
            <a:ext cx="8599622" cy="584776"/>
          </a:xfrm>
          <a:prstGeom prst="rect">
            <a:avLst/>
          </a:prstGeom>
        </p:spPr>
        <p:txBody>
          <a:bodyPr wrap="square">
            <a:spAutoFit/>
          </a:bodyPr>
          <a:lstStyle/>
          <a:p>
            <a:pPr algn="just" defTabSz="457200" fontAlgn="auto">
              <a:spcBef>
                <a:spcPts val="0"/>
              </a:spcBef>
              <a:spcAft>
                <a:spcPts val="0"/>
              </a:spcAft>
            </a:pPr>
            <a:r>
              <a:rPr lang="fr-FR" sz="1600" dirty="0">
                <a:solidFill>
                  <a:prstClr val="black"/>
                </a:solidFill>
                <a:latin typeface="Constantia"/>
                <a:cs typeface="Constantia"/>
              </a:rPr>
              <a:t>L’intérêt se porte en premier lieu sur les « </a:t>
            </a:r>
            <a:r>
              <a:rPr lang="fr-FR" sz="1600" i="1" dirty="0">
                <a:solidFill>
                  <a:prstClr val="black"/>
                </a:solidFill>
                <a:latin typeface="Constantia"/>
                <a:cs typeface="Constantia"/>
              </a:rPr>
              <a:t>caractéristiques structurelles et organisationnelles de </a:t>
            </a:r>
            <a:r>
              <a:rPr lang="fr-FR" sz="1600" i="1" dirty="0" smtClean="0">
                <a:solidFill>
                  <a:prstClr val="black"/>
                </a:solidFill>
                <a:latin typeface="Constantia"/>
                <a:cs typeface="Constantia"/>
              </a:rPr>
              <a:t>l’analogie </a:t>
            </a:r>
            <a:r>
              <a:rPr lang="fr-FR" sz="1600" dirty="0" smtClean="0">
                <a:solidFill>
                  <a:prstClr val="black"/>
                </a:solidFill>
                <a:latin typeface="Calibri"/>
                <a:cs typeface="+mn-cs"/>
                <a:sym typeface="Symbol"/>
              </a:rPr>
              <a:t></a:t>
            </a:r>
            <a:r>
              <a:rPr lang="fr-FR" sz="1600" dirty="0" smtClean="0">
                <a:solidFill>
                  <a:prstClr val="black"/>
                </a:solidFill>
                <a:latin typeface="Constantia"/>
                <a:cs typeface="Constantia"/>
              </a:rPr>
              <a:t>la métaphore</a:t>
            </a:r>
            <a:r>
              <a:rPr lang="fr-FR" sz="1600" dirty="0" smtClean="0">
                <a:solidFill>
                  <a:prstClr val="black"/>
                </a:solidFill>
                <a:latin typeface="Calibri"/>
                <a:cs typeface="+mn-cs"/>
                <a:sym typeface="Symbol"/>
              </a:rPr>
              <a:t></a:t>
            </a:r>
            <a:r>
              <a:rPr lang="fr-FR" sz="1600" dirty="0">
                <a:solidFill>
                  <a:prstClr val="black"/>
                </a:solidFill>
                <a:latin typeface="Calibri"/>
                <a:cs typeface="+mn-cs"/>
                <a:sym typeface="Symbol"/>
              </a:rPr>
              <a:t> </a:t>
            </a:r>
            <a:r>
              <a:rPr lang="fr-FR" sz="1600" i="1" dirty="0" smtClean="0">
                <a:solidFill>
                  <a:prstClr val="black"/>
                </a:solidFill>
                <a:latin typeface="Constantia"/>
                <a:cs typeface="Constantia"/>
              </a:rPr>
              <a:t>avec </a:t>
            </a:r>
            <a:r>
              <a:rPr lang="fr-FR" sz="1600" i="1" dirty="0">
                <a:solidFill>
                  <a:prstClr val="black"/>
                </a:solidFill>
                <a:latin typeface="Constantia"/>
                <a:cs typeface="Constantia"/>
              </a:rPr>
              <a:t>les écosystèmes naturels</a:t>
            </a:r>
            <a:r>
              <a:rPr lang="fr-FR" sz="1600" dirty="0">
                <a:solidFill>
                  <a:prstClr val="black"/>
                </a:solidFill>
                <a:latin typeface="Constantia"/>
                <a:cs typeface="Constantia"/>
              </a:rPr>
              <a:t> » (</a:t>
            </a:r>
            <a:r>
              <a:rPr lang="fr-FR" sz="1600" dirty="0" err="1">
                <a:solidFill>
                  <a:prstClr val="black"/>
                </a:solidFill>
                <a:latin typeface="Constantia"/>
                <a:cs typeface="Constantia"/>
              </a:rPr>
              <a:t>Beaurain</a:t>
            </a:r>
            <a:r>
              <a:rPr lang="fr-FR" sz="1600" dirty="0">
                <a:solidFill>
                  <a:prstClr val="black"/>
                </a:solidFill>
                <a:latin typeface="Constantia"/>
                <a:cs typeface="Constantia"/>
              </a:rPr>
              <a:t> et </a:t>
            </a:r>
            <a:r>
              <a:rPr lang="fr-FR" sz="1600" dirty="0" err="1">
                <a:solidFill>
                  <a:prstClr val="black"/>
                </a:solidFill>
                <a:latin typeface="Constantia"/>
                <a:cs typeface="Constantia"/>
              </a:rPr>
              <a:t>Brullot</a:t>
            </a:r>
            <a:r>
              <a:rPr lang="fr-FR" sz="1600" dirty="0">
                <a:solidFill>
                  <a:prstClr val="black"/>
                </a:solidFill>
                <a:latin typeface="Constantia"/>
                <a:cs typeface="Constantia"/>
              </a:rPr>
              <a:t>, 2011 : 317)</a:t>
            </a:r>
            <a:r>
              <a:rPr lang="fr-FR" sz="1600" dirty="0" smtClean="0">
                <a:solidFill>
                  <a:prstClr val="black"/>
                </a:solidFill>
                <a:latin typeface="Constantia"/>
                <a:cs typeface="Constantia"/>
              </a:rPr>
              <a:t> </a:t>
            </a:r>
            <a:endParaRPr lang="fr-FR" sz="1600" dirty="0">
              <a:solidFill>
                <a:prstClr val="black"/>
              </a:solidFill>
              <a:latin typeface="Constantia"/>
              <a:cs typeface="Constantia"/>
            </a:endParaRPr>
          </a:p>
        </p:txBody>
      </p:sp>
      <p:sp>
        <p:nvSpPr>
          <p:cNvPr id="46" name="ZoneTexte 45"/>
          <p:cNvSpPr txBox="1"/>
          <p:nvPr/>
        </p:nvSpPr>
        <p:spPr>
          <a:xfrm>
            <a:off x="305769" y="3340100"/>
            <a:ext cx="8538662" cy="807720"/>
          </a:xfrm>
          <a:prstGeom prst="rect">
            <a:avLst/>
          </a:prstGeom>
          <a:noFill/>
        </p:spPr>
        <p:txBody>
          <a:bodyPr wrap="square" rtlCol="0">
            <a:noAutofit/>
          </a:bodyPr>
          <a:lstStyle/>
          <a:p>
            <a:pPr algn="just" defTabSz="457200" fontAlgn="auto">
              <a:spcBef>
                <a:spcPts val="0"/>
              </a:spcBef>
              <a:spcAft>
                <a:spcPts val="0"/>
              </a:spcAft>
            </a:pPr>
            <a:r>
              <a:rPr lang="fr-FR" sz="1600" dirty="0" smtClean="0">
                <a:solidFill>
                  <a:prstClr val="black"/>
                </a:solidFill>
                <a:latin typeface="Constantia"/>
                <a:cs typeface="Constantia"/>
              </a:rPr>
              <a:t>« </a:t>
            </a:r>
            <a:r>
              <a:rPr lang="en-US" sz="1600" i="1" dirty="0" smtClean="0">
                <a:solidFill>
                  <a:prstClr val="black"/>
                </a:solidFill>
                <a:latin typeface="Constantia"/>
                <a:cs typeface="Constantia"/>
              </a:rPr>
              <a:t>the best route toward sustainability can be mapped by </a:t>
            </a:r>
            <a:r>
              <a:rPr lang="en-US" sz="1600" i="1" u="sng" dirty="0" smtClean="0">
                <a:solidFill>
                  <a:prstClr val="black"/>
                </a:solidFill>
                <a:latin typeface="Constantia"/>
                <a:cs typeface="Constantia"/>
              </a:rPr>
              <a:t>replacing the elements of the modernist social paradigm with a new set mimicking nature</a:t>
            </a:r>
            <a:r>
              <a:rPr lang="en-US" sz="1600" i="1" dirty="0" smtClean="0">
                <a:solidFill>
                  <a:prstClr val="black"/>
                </a:solidFill>
                <a:latin typeface="Constantia"/>
                <a:cs typeface="Constantia"/>
              </a:rPr>
              <a:t>, bringing industrial ecology back to its foundation in the biological metaphor.</a:t>
            </a:r>
            <a:r>
              <a:rPr lang="fr-FR" sz="1600" dirty="0" smtClean="0">
                <a:solidFill>
                  <a:prstClr val="black"/>
                </a:solidFill>
                <a:latin typeface="Constantia"/>
                <a:cs typeface="Constantia"/>
              </a:rPr>
              <a:t> » (</a:t>
            </a:r>
            <a:r>
              <a:rPr lang="fr-FR" sz="1600" dirty="0" err="1" smtClean="0">
                <a:solidFill>
                  <a:prstClr val="black"/>
                </a:solidFill>
                <a:latin typeface="Constantia"/>
                <a:cs typeface="Constantia"/>
              </a:rPr>
              <a:t>Ehrenfeld</a:t>
            </a:r>
            <a:r>
              <a:rPr lang="fr-FR" sz="1600" dirty="0" smtClean="0">
                <a:solidFill>
                  <a:prstClr val="black"/>
                </a:solidFill>
                <a:latin typeface="Constantia"/>
                <a:cs typeface="Constantia"/>
              </a:rPr>
              <a:t>, 2007 : 82).</a:t>
            </a:r>
          </a:p>
        </p:txBody>
      </p:sp>
      <p:cxnSp>
        <p:nvCxnSpPr>
          <p:cNvPr id="47" name="Connecteur droit avec flèche 46"/>
          <p:cNvCxnSpPr/>
          <p:nvPr/>
        </p:nvCxnSpPr>
        <p:spPr>
          <a:xfrm>
            <a:off x="330996" y="6145654"/>
            <a:ext cx="522941"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cxnSp>
        <p:nvCxnSpPr>
          <p:cNvPr id="48" name="Connecteur droit 47"/>
          <p:cNvCxnSpPr/>
          <p:nvPr/>
        </p:nvCxnSpPr>
        <p:spPr>
          <a:xfrm>
            <a:off x="853937" y="5082017"/>
            <a:ext cx="0" cy="1481990"/>
          </a:xfrm>
          <a:prstGeom prst="line">
            <a:avLst/>
          </a:prstGeom>
        </p:spPr>
        <p:style>
          <a:lnRef idx="1">
            <a:schemeClr val="accent6"/>
          </a:lnRef>
          <a:fillRef idx="0">
            <a:schemeClr val="accent6"/>
          </a:fillRef>
          <a:effectRef idx="0">
            <a:schemeClr val="accent6"/>
          </a:effectRef>
          <a:fontRef idx="minor">
            <a:schemeClr val="tx1"/>
          </a:fontRef>
        </p:style>
      </p:cxnSp>
      <p:sp>
        <p:nvSpPr>
          <p:cNvPr id="51" name="Rectangle 50"/>
          <p:cNvSpPr/>
          <p:nvPr/>
        </p:nvSpPr>
        <p:spPr>
          <a:xfrm>
            <a:off x="926353" y="4999709"/>
            <a:ext cx="5173132" cy="342557"/>
          </a:xfrm>
          <a:prstGeom prst="rect">
            <a:avLst/>
          </a:prstGeom>
          <a:ln w="3175" cmpd="sng">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Cinq caractéristiques des écosystèmes stables : </a:t>
            </a:r>
            <a:endParaRPr lang="fr-FR" sz="1600" dirty="0">
              <a:solidFill>
                <a:prstClr val="black"/>
              </a:solidFill>
              <a:latin typeface="Constantia"/>
              <a:cs typeface="Constantia"/>
            </a:endParaRPr>
          </a:p>
        </p:txBody>
      </p:sp>
      <p:sp>
        <p:nvSpPr>
          <p:cNvPr id="52" name="Rectangle 51"/>
          <p:cNvSpPr/>
          <p:nvPr/>
        </p:nvSpPr>
        <p:spPr>
          <a:xfrm>
            <a:off x="1951974" y="5988266"/>
            <a:ext cx="1519200" cy="252000"/>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r>
              <a:rPr lang="fr-FR" sz="1400" dirty="0" smtClean="0">
                <a:solidFill>
                  <a:prstClr val="black"/>
                </a:solidFill>
                <a:latin typeface="Constantia"/>
                <a:cs typeface="Constantia"/>
              </a:rPr>
              <a:t>Communauté</a:t>
            </a:r>
            <a:endParaRPr lang="fr-FR" sz="1400" dirty="0">
              <a:solidFill>
                <a:prstClr val="black"/>
              </a:solidFill>
              <a:latin typeface="Constantia"/>
              <a:cs typeface="Constantia"/>
            </a:endParaRPr>
          </a:p>
        </p:txBody>
      </p:sp>
      <p:sp>
        <p:nvSpPr>
          <p:cNvPr id="53" name="Rectangle 52"/>
          <p:cNvSpPr/>
          <p:nvPr/>
        </p:nvSpPr>
        <p:spPr>
          <a:xfrm>
            <a:off x="3985792" y="5470825"/>
            <a:ext cx="1519200" cy="252000"/>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r>
              <a:rPr lang="fr-FR" sz="1400" dirty="0">
                <a:solidFill>
                  <a:prstClr val="black"/>
                </a:solidFill>
                <a:latin typeface="Constantia"/>
                <a:cs typeface="Constantia"/>
              </a:rPr>
              <a:t>I</a:t>
            </a:r>
            <a:r>
              <a:rPr lang="fr-FR" sz="1400" dirty="0" smtClean="0">
                <a:solidFill>
                  <a:prstClr val="black"/>
                </a:solidFill>
                <a:latin typeface="Constantia"/>
                <a:cs typeface="Constantia"/>
              </a:rPr>
              <a:t>nterdépendances</a:t>
            </a:r>
            <a:endParaRPr lang="fr-FR" sz="1400" dirty="0">
              <a:solidFill>
                <a:prstClr val="black"/>
              </a:solidFill>
              <a:latin typeface="Constantia"/>
              <a:cs typeface="Constantia"/>
            </a:endParaRPr>
          </a:p>
        </p:txBody>
      </p:sp>
      <p:sp>
        <p:nvSpPr>
          <p:cNvPr id="54" name="Rectangle 53"/>
          <p:cNvSpPr/>
          <p:nvPr/>
        </p:nvSpPr>
        <p:spPr>
          <a:xfrm>
            <a:off x="6043204" y="5988444"/>
            <a:ext cx="1519199" cy="251822"/>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r>
              <a:rPr lang="fr-FR" sz="1400" dirty="0" smtClean="0">
                <a:solidFill>
                  <a:prstClr val="black"/>
                </a:solidFill>
                <a:latin typeface="Constantia"/>
                <a:cs typeface="Constantia"/>
              </a:rPr>
              <a:t>Coopération</a:t>
            </a:r>
            <a:endParaRPr lang="fr-FR" sz="1400" dirty="0">
              <a:solidFill>
                <a:prstClr val="black"/>
              </a:solidFill>
              <a:latin typeface="Constantia"/>
              <a:cs typeface="Constantia"/>
            </a:endParaRPr>
          </a:p>
        </p:txBody>
      </p:sp>
      <p:sp>
        <p:nvSpPr>
          <p:cNvPr id="55" name="Rectangle 54"/>
          <p:cNvSpPr/>
          <p:nvPr/>
        </p:nvSpPr>
        <p:spPr>
          <a:xfrm>
            <a:off x="2951594" y="6504239"/>
            <a:ext cx="1519200" cy="252000"/>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r>
              <a:rPr lang="fr-FR" sz="1400" dirty="0" smtClean="0">
                <a:solidFill>
                  <a:prstClr val="black"/>
                </a:solidFill>
                <a:latin typeface="Constantia"/>
                <a:cs typeface="Constantia"/>
              </a:rPr>
              <a:t>autonomie</a:t>
            </a:r>
            <a:endParaRPr lang="fr-FR" sz="1400" dirty="0">
              <a:solidFill>
                <a:prstClr val="black"/>
              </a:solidFill>
              <a:latin typeface="Constantia"/>
              <a:cs typeface="Constantia"/>
            </a:endParaRPr>
          </a:p>
        </p:txBody>
      </p:sp>
      <p:sp>
        <p:nvSpPr>
          <p:cNvPr id="56" name="Rectangle 55"/>
          <p:cNvSpPr/>
          <p:nvPr/>
        </p:nvSpPr>
        <p:spPr>
          <a:xfrm>
            <a:off x="5028150" y="6503894"/>
            <a:ext cx="1519200" cy="252000"/>
          </a:xfrm>
          <a:prstGeom prst="rect">
            <a:avLst/>
          </a:prstGeom>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r>
              <a:rPr lang="fr-FR" sz="1400" dirty="0" smtClean="0">
                <a:solidFill>
                  <a:prstClr val="black"/>
                </a:solidFill>
                <a:latin typeface="Constantia"/>
                <a:cs typeface="Constantia"/>
              </a:rPr>
              <a:t>Système « bouclé »</a:t>
            </a:r>
            <a:endParaRPr lang="fr-FR" sz="1400" dirty="0">
              <a:solidFill>
                <a:prstClr val="black"/>
              </a:solidFill>
              <a:latin typeface="Constantia"/>
              <a:cs typeface="Constantia"/>
            </a:endParaRPr>
          </a:p>
        </p:txBody>
      </p:sp>
      <p:sp>
        <p:nvSpPr>
          <p:cNvPr id="57" name="Ellipse 56"/>
          <p:cNvSpPr/>
          <p:nvPr/>
        </p:nvSpPr>
        <p:spPr>
          <a:xfrm>
            <a:off x="3705413" y="5814179"/>
            <a:ext cx="2079957" cy="600173"/>
          </a:xfrm>
          <a:prstGeom prst="ellipse">
            <a:avLst/>
          </a:prstGeom>
          <a:ln w="9525" cmpd="sng">
            <a:solidFill>
              <a:srgbClr val="FFFF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fontAlgn="auto">
              <a:spcBef>
                <a:spcPts val="0"/>
              </a:spcBef>
              <a:spcAft>
                <a:spcPts val="0"/>
              </a:spcAft>
            </a:pPr>
            <a:r>
              <a:rPr lang="fr-FR" sz="1200" dirty="0" smtClean="0">
                <a:solidFill>
                  <a:prstClr val="black"/>
                </a:solidFill>
                <a:latin typeface="Constantia"/>
                <a:cs typeface="Constantia"/>
              </a:rPr>
              <a:t>Quelle forme d’organisation socio-économique?</a:t>
            </a:r>
          </a:p>
        </p:txBody>
      </p:sp>
      <p:grpSp>
        <p:nvGrpSpPr>
          <p:cNvPr id="86" name="Grouper 85"/>
          <p:cNvGrpSpPr/>
          <p:nvPr/>
        </p:nvGrpSpPr>
        <p:grpSpPr>
          <a:xfrm>
            <a:off x="1922322" y="5492568"/>
            <a:ext cx="5610430" cy="1306171"/>
            <a:chOff x="1951974" y="5470825"/>
            <a:chExt cx="5610430" cy="1306171"/>
          </a:xfrm>
        </p:grpSpPr>
        <p:grpSp>
          <p:nvGrpSpPr>
            <p:cNvPr id="65" name="Grouper 64"/>
            <p:cNvGrpSpPr/>
            <p:nvPr/>
          </p:nvGrpSpPr>
          <p:grpSpPr>
            <a:xfrm>
              <a:off x="1951974" y="5470825"/>
              <a:ext cx="5610430" cy="1306171"/>
              <a:chOff x="2104374" y="5538502"/>
              <a:chExt cx="5610430" cy="1306171"/>
            </a:xfrm>
          </p:grpSpPr>
          <p:sp>
            <p:nvSpPr>
              <p:cNvPr id="58" name="Rectangle 57"/>
              <p:cNvSpPr/>
              <p:nvPr/>
            </p:nvSpPr>
            <p:spPr>
              <a:xfrm>
                <a:off x="2104374" y="6056121"/>
                <a:ext cx="1519200" cy="252000"/>
              </a:xfrm>
              <a:prstGeom prst="rect">
                <a:avLst/>
              </a:prstGeom>
              <a:noFill/>
              <a:ln w="6350">
                <a:solidFill>
                  <a:schemeClr val="accent6"/>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endParaRPr lang="fr-FR" sz="1400" dirty="0">
                  <a:solidFill>
                    <a:prstClr val="black"/>
                  </a:solidFill>
                  <a:latin typeface="Constantia"/>
                  <a:cs typeface="Constantia"/>
                </a:endParaRPr>
              </a:p>
            </p:txBody>
          </p:sp>
          <p:sp>
            <p:nvSpPr>
              <p:cNvPr id="59" name="Rectangle 58"/>
              <p:cNvSpPr/>
              <p:nvPr/>
            </p:nvSpPr>
            <p:spPr>
              <a:xfrm>
                <a:off x="4138192" y="5538502"/>
                <a:ext cx="1519200" cy="252000"/>
              </a:xfrm>
              <a:prstGeom prst="rect">
                <a:avLst/>
              </a:prstGeom>
              <a:noFill/>
              <a:ln w="6350">
                <a:solidFill>
                  <a:schemeClr val="accent6"/>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endParaRPr lang="fr-FR" sz="1400" dirty="0">
                  <a:solidFill>
                    <a:prstClr val="black"/>
                  </a:solidFill>
                  <a:latin typeface="Constantia"/>
                  <a:cs typeface="Constantia"/>
                </a:endParaRPr>
              </a:p>
            </p:txBody>
          </p:sp>
          <p:sp>
            <p:nvSpPr>
              <p:cNvPr id="60" name="Rectangle 59"/>
              <p:cNvSpPr/>
              <p:nvPr/>
            </p:nvSpPr>
            <p:spPr>
              <a:xfrm>
                <a:off x="6195604" y="6055943"/>
                <a:ext cx="1519200" cy="252000"/>
              </a:xfrm>
              <a:prstGeom prst="rect">
                <a:avLst/>
              </a:prstGeom>
              <a:noFill/>
              <a:ln w="6350">
                <a:solidFill>
                  <a:schemeClr val="accent6"/>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endParaRPr lang="fr-FR" sz="1400" dirty="0">
                  <a:solidFill>
                    <a:prstClr val="black"/>
                  </a:solidFill>
                  <a:latin typeface="Constantia"/>
                  <a:cs typeface="Constantia"/>
                </a:endParaRPr>
              </a:p>
            </p:txBody>
          </p:sp>
          <p:sp>
            <p:nvSpPr>
              <p:cNvPr id="61" name="Rectangle 60"/>
              <p:cNvSpPr/>
              <p:nvPr/>
            </p:nvSpPr>
            <p:spPr>
              <a:xfrm>
                <a:off x="3110305" y="6592673"/>
                <a:ext cx="1519200" cy="252000"/>
              </a:xfrm>
              <a:prstGeom prst="rect">
                <a:avLst/>
              </a:prstGeom>
              <a:noFill/>
              <a:ln w="6350">
                <a:solidFill>
                  <a:schemeClr val="accent6"/>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endParaRPr lang="fr-FR" sz="1400" dirty="0">
                  <a:solidFill>
                    <a:prstClr val="black"/>
                  </a:solidFill>
                  <a:latin typeface="Constantia"/>
                  <a:cs typeface="Constantia"/>
                </a:endParaRPr>
              </a:p>
            </p:txBody>
          </p:sp>
          <p:sp>
            <p:nvSpPr>
              <p:cNvPr id="62" name="Rectangle 61"/>
              <p:cNvSpPr/>
              <p:nvPr/>
            </p:nvSpPr>
            <p:spPr>
              <a:xfrm>
                <a:off x="5180550" y="6592673"/>
                <a:ext cx="1519200" cy="252000"/>
              </a:xfrm>
              <a:prstGeom prst="rect">
                <a:avLst/>
              </a:prstGeom>
              <a:noFill/>
              <a:ln w="6350">
                <a:solidFill>
                  <a:schemeClr val="accent6"/>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457200" fontAlgn="auto">
                  <a:spcBef>
                    <a:spcPts val="0"/>
                  </a:spcBef>
                  <a:spcAft>
                    <a:spcPts val="0"/>
                  </a:spcAft>
                </a:pPr>
                <a:endParaRPr lang="fr-FR" sz="1400" dirty="0">
                  <a:solidFill>
                    <a:prstClr val="black"/>
                  </a:solidFill>
                  <a:latin typeface="Constantia"/>
                  <a:cs typeface="Constantia"/>
                </a:endParaRPr>
              </a:p>
            </p:txBody>
          </p:sp>
        </p:grpSp>
        <p:cxnSp>
          <p:nvCxnSpPr>
            <p:cNvPr id="67" name="Connecteur droit 66"/>
            <p:cNvCxnSpPr>
              <a:stCxn id="59" idx="2"/>
              <a:endCxn id="57" idx="0"/>
            </p:cNvCxnSpPr>
            <p:nvPr/>
          </p:nvCxnSpPr>
          <p:spPr>
            <a:xfrm>
              <a:off x="4745392" y="5722825"/>
              <a:ext cx="0" cy="91354"/>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70" name="Connecteur droit 69"/>
            <p:cNvCxnSpPr>
              <a:stCxn id="57" idx="6"/>
              <a:endCxn id="60" idx="1"/>
            </p:cNvCxnSpPr>
            <p:nvPr/>
          </p:nvCxnSpPr>
          <p:spPr>
            <a:xfrm>
              <a:off x="5785370" y="6114266"/>
              <a:ext cx="257834" cy="0"/>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74" name="Connecteur droit 73"/>
            <p:cNvCxnSpPr>
              <a:stCxn id="58" idx="3"/>
              <a:endCxn id="57" idx="2"/>
            </p:cNvCxnSpPr>
            <p:nvPr/>
          </p:nvCxnSpPr>
          <p:spPr>
            <a:xfrm flipV="1">
              <a:off x="3471174" y="6114266"/>
              <a:ext cx="234239" cy="178"/>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79" name="Connecteur droit 78"/>
            <p:cNvCxnSpPr>
              <a:stCxn id="57" idx="3"/>
              <a:endCxn id="61" idx="0"/>
            </p:cNvCxnSpPr>
            <p:nvPr/>
          </p:nvCxnSpPr>
          <p:spPr>
            <a:xfrm flipH="1">
              <a:off x="3717505" y="6326459"/>
              <a:ext cx="292511" cy="198537"/>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3" name="Connecteur droit 82"/>
            <p:cNvCxnSpPr>
              <a:stCxn id="62" idx="0"/>
              <a:endCxn id="57" idx="5"/>
            </p:cNvCxnSpPr>
            <p:nvPr/>
          </p:nvCxnSpPr>
          <p:spPr>
            <a:xfrm flipH="1" flipV="1">
              <a:off x="5480767" y="6326459"/>
              <a:ext cx="306983" cy="198537"/>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grpSp>
      <p:sp>
        <p:nvSpPr>
          <p:cNvPr id="87" name="Ellipse 86"/>
          <p:cNvSpPr/>
          <p:nvPr/>
        </p:nvSpPr>
        <p:spPr>
          <a:xfrm>
            <a:off x="3678141" y="5814179"/>
            <a:ext cx="2079957" cy="600173"/>
          </a:xfrm>
          <a:prstGeom prst="ellipse">
            <a:avLst/>
          </a:prstGeom>
          <a:ln w="9525" cmpd="sng">
            <a:solidFill>
              <a:srgbClr val="FFFF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fontAlgn="auto">
              <a:spcBef>
                <a:spcPts val="0"/>
              </a:spcBef>
              <a:spcAft>
                <a:spcPts val="0"/>
              </a:spcAft>
            </a:pPr>
            <a:r>
              <a:rPr lang="fr-FR" sz="1200" dirty="0" smtClean="0">
                <a:solidFill>
                  <a:prstClr val="black"/>
                </a:solidFill>
                <a:latin typeface="Constantia"/>
                <a:cs typeface="Constantia"/>
              </a:rPr>
              <a:t>Quels « styles » de développement?</a:t>
            </a:r>
          </a:p>
        </p:txBody>
      </p:sp>
    </p:spTree>
    <p:extLst>
      <p:ext uri="{BB962C8B-B14F-4D97-AF65-F5344CB8AC3E}">
        <p14:creationId xmlns:p14="http://schemas.microsoft.com/office/powerpoint/2010/main" val="4103222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1000" fill="hold"/>
                                        <p:tgtEl>
                                          <p:spTgt spid="40"/>
                                        </p:tgtEl>
                                        <p:attrNameLst>
                                          <p:attrName>ppt_w</p:attrName>
                                        </p:attrNameLst>
                                      </p:cBhvr>
                                      <p:tavLst>
                                        <p:tav tm="0">
                                          <p:val>
                                            <p:strVal val="#ppt_w*0.70"/>
                                          </p:val>
                                        </p:tav>
                                        <p:tav tm="100000">
                                          <p:val>
                                            <p:strVal val="#ppt_w"/>
                                          </p:val>
                                        </p:tav>
                                      </p:tavLst>
                                    </p:anim>
                                    <p:anim calcmode="lin" valueType="num">
                                      <p:cBhvr>
                                        <p:cTn id="25" dur="1000" fill="hold"/>
                                        <p:tgtEl>
                                          <p:spTgt spid="40"/>
                                        </p:tgtEl>
                                        <p:attrNameLst>
                                          <p:attrName>ppt_h</p:attrName>
                                        </p:attrNameLst>
                                      </p:cBhvr>
                                      <p:tavLst>
                                        <p:tav tm="0">
                                          <p:val>
                                            <p:strVal val="#ppt_h"/>
                                          </p:val>
                                        </p:tav>
                                        <p:tav tm="100000">
                                          <p:val>
                                            <p:strVal val="#ppt_h"/>
                                          </p:val>
                                        </p:tav>
                                      </p:tavLst>
                                    </p:anim>
                                    <p:animEffect transition="in" filter="fade">
                                      <p:cBhvr>
                                        <p:cTn id="26" dur="10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1000" fill="hold"/>
                                        <p:tgtEl>
                                          <p:spTgt spid="41"/>
                                        </p:tgtEl>
                                        <p:attrNameLst>
                                          <p:attrName>ppt_w</p:attrName>
                                        </p:attrNameLst>
                                      </p:cBhvr>
                                      <p:tavLst>
                                        <p:tav tm="0">
                                          <p:val>
                                            <p:strVal val="#ppt_w*0.70"/>
                                          </p:val>
                                        </p:tav>
                                        <p:tav tm="100000">
                                          <p:val>
                                            <p:strVal val="#ppt_w"/>
                                          </p:val>
                                        </p:tav>
                                      </p:tavLst>
                                    </p:anim>
                                    <p:anim calcmode="lin" valueType="num">
                                      <p:cBhvr>
                                        <p:cTn id="32" dur="1000" fill="hold"/>
                                        <p:tgtEl>
                                          <p:spTgt spid="41"/>
                                        </p:tgtEl>
                                        <p:attrNameLst>
                                          <p:attrName>ppt_h</p:attrName>
                                        </p:attrNameLst>
                                      </p:cBhvr>
                                      <p:tavLst>
                                        <p:tav tm="0">
                                          <p:val>
                                            <p:strVal val="#ppt_h"/>
                                          </p:val>
                                        </p:tav>
                                        <p:tav tm="100000">
                                          <p:val>
                                            <p:strVal val="#ppt_h"/>
                                          </p:val>
                                        </p:tav>
                                      </p:tavLst>
                                    </p:anim>
                                    <p:animEffect transition="in" filter="fade">
                                      <p:cBhvr>
                                        <p:cTn id="33" dur="10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1000" fill="hold"/>
                                        <p:tgtEl>
                                          <p:spTgt spid="42"/>
                                        </p:tgtEl>
                                        <p:attrNameLst>
                                          <p:attrName>ppt_w</p:attrName>
                                        </p:attrNameLst>
                                      </p:cBhvr>
                                      <p:tavLst>
                                        <p:tav tm="0">
                                          <p:val>
                                            <p:strVal val="#ppt_w*0.70"/>
                                          </p:val>
                                        </p:tav>
                                        <p:tav tm="100000">
                                          <p:val>
                                            <p:strVal val="#ppt_w"/>
                                          </p:val>
                                        </p:tav>
                                      </p:tavLst>
                                    </p:anim>
                                    <p:anim calcmode="lin" valueType="num">
                                      <p:cBhvr>
                                        <p:cTn id="39" dur="1000" fill="hold"/>
                                        <p:tgtEl>
                                          <p:spTgt spid="42"/>
                                        </p:tgtEl>
                                        <p:attrNameLst>
                                          <p:attrName>ppt_h</p:attrName>
                                        </p:attrNameLst>
                                      </p:cBhvr>
                                      <p:tavLst>
                                        <p:tav tm="0">
                                          <p:val>
                                            <p:strVal val="#ppt_h"/>
                                          </p:val>
                                        </p:tav>
                                        <p:tav tm="100000">
                                          <p:val>
                                            <p:strVal val="#ppt_h"/>
                                          </p:val>
                                        </p:tav>
                                      </p:tavLst>
                                    </p:anim>
                                    <p:animEffect transition="in" filter="fade">
                                      <p:cBhvr>
                                        <p:cTn id="40" dur="10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1000" fill="hold"/>
                                        <p:tgtEl>
                                          <p:spTgt spid="43"/>
                                        </p:tgtEl>
                                        <p:attrNameLst>
                                          <p:attrName>ppt_w</p:attrName>
                                        </p:attrNameLst>
                                      </p:cBhvr>
                                      <p:tavLst>
                                        <p:tav tm="0">
                                          <p:val>
                                            <p:strVal val="#ppt_w*0.70"/>
                                          </p:val>
                                        </p:tav>
                                        <p:tav tm="100000">
                                          <p:val>
                                            <p:strVal val="#ppt_w"/>
                                          </p:val>
                                        </p:tav>
                                      </p:tavLst>
                                    </p:anim>
                                    <p:anim calcmode="lin" valueType="num">
                                      <p:cBhvr>
                                        <p:cTn id="46" dur="1000" fill="hold"/>
                                        <p:tgtEl>
                                          <p:spTgt spid="43"/>
                                        </p:tgtEl>
                                        <p:attrNameLst>
                                          <p:attrName>ppt_h</p:attrName>
                                        </p:attrNameLst>
                                      </p:cBhvr>
                                      <p:tavLst>
                                        <p:tav tm="0">
                                          <p:val>
                                            <p:strVal val="#ppt_h"/>
                                          </p:val>
                                        </p:tav>
                                        <p:tav tm="100000">
                                          <p:val>
                                            <p:strVal val="#ppt_h"/>
                                          </p:val>
                                        </p:tav>
                                      </p:tavLst>
                                    </p:anim>
                                    <p:animEffect transition="in" filter="fade">
                                      <p:cBhvr>
                                        <p:cTn id="47" dur="10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1000" fill="hold"/>
                                        <p:tgtEl>
                                          <p:spTgt spid="44"/>
                                        </p:tgtEl>
                                        <p:attrNameLst>
                                          <p:attrName>ppt_w</p:attrName>
                                        </p:attrNameLst>
                                      </p:cBhvr>
                                      <p:tavLst>
                                        <p:tav tm="0">
                                          <p:val>
                                            <p:strVal val="#ppt_w*0.70"/>
                                          </p:val>
                                        </p:tav>
                                        <p:tav tm="100000">
                                          <p:val>
                                            <p:strVal val="#ppt_w"/>
                                          </p:val>
                                        </p:tav>
                                      </p:tavLst>
                                    </p:anim>
                                    <p:anim calcmode="lin" valueType="num">
                                      <p:cBhvr>
                                        <p:cTn id="53" dur="1000" fill="hold"/>
                                        <p:tgtEl>
                                          <p:spTgt spid="44"/>
                                        </p:tgtEl>
                                        <p:attrNameLst>
                                          <p:attrName>ppt_h</p:attrName>
                                        </p:attrNameLst>
                                      </p:cBhvr>
                                      <p:tavLst>
                                        <p:tav tm="0">
                                          <p:val>
                                            <p:strVal val="#ppt_h"/>
                                          </p:val>
                                        </p:tav>
                                        <p:tav tm="100000">
                                          <p:val>
                                            <p:strVal val="#ppt_h"/>
                                          </p:val>
                                        </p:tav>
                                      </p:tavLst>
                                    </p:anim>
                                    <p:animEffect transition="in" filter="fade">
                                      <p:cBhvr>
                                        <p:cTn id="54" dur="10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1000" fill="hold"/>
                                        <p:tgtEl>
                                          <p:spTgt spid="45"/>
                                        </p:tgtEl>
                                        <p:attrNameLst>
                                          <p:attrName>ppt_w</p:attrName>
                                        </p:attrNameLst>
                                      </p:cBhvr>
                                      <p:tavLst>
                                        <p:tav tm="0">
                                          <p:val>
                                            <p:strVal val="#ppt_w*0.70"/>
                                          </p:val>
                                        </p:tav>
                                        <p:tav tm="100000">
                                          <p:val>
                                            <p:strVal val="#ppt_w"/>
                                          </p:val>
                                        </p:tav>
                                      </p:tavLst>
                                    </p:anim>
                                    <p:anim calcmode="lin" valueType="num">
                                      <p:cBhvr>
                                        <p:cTn id="64" dur="1000" fill="hold"/>
                                        <p:tgtEl>
                                          <p:spTgt spid="45"/>
                                        </p:tgtEl>
                                        <p:attrNameLst>
                                          <p:attrName>ppt_h</p:attrName>
                                        </p:attrNameLst>
                                      </p:cBhvr>
                                      <p:tavLst>
                                        <p:tav tm="0">
                                          <p:val>
                                            <p:strVal val="#ppt_h"/>
                                          </p:val>
                                        </p:tav>
                                        <p:tav tm="100000">
                                          <p:val>
                                            <p:strVal val="#ppt_h"/>
                                          </p:val>
                                        </p:tav>
                                      </p:tavLst>
                                    </p:anim>
                                    <p:animEffect transition="in" filter="fade">
                                      <p:cBhvr>
                                        <p:cTn id="65" dur="10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nodeType="click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additive="base">
                                        <p:cTn id="70" dur="500" fill="hold"/>
                                        <p:tgtEl>
                                          <p:spTgt spid="48"/>
                                        </p:tgtEl>
                                        <p:attrNameLst>
                                          <p:attrName>ppt_x</p:attrName>
                                        </p:attrNameLst>
                                      </p:cBhvr>
                                      <p:tavLst>
                                        <p:tav tm="0">
                                          <p:val>
                                            <p:strVal val="0-#ppt_w/2"/>
                                          </p:val>
                                        </p:tav>
                                        <p:tav tm="100000">
                                          <p:val>
                                            <p:strVal val="#ppt_x"/>
                                          </p:val>
                                        </p:tav>
                                      </p:tavLst>
                                    </p:anim>
                                    <p:anim calcmode="lin" valueType="num">
                                      <p:cBhvr additive="base">
                                        <p:cTn id="71" dur="500" fill="hold"/>
                                        <p:tgtEl>
                                          <p:spTgt spid="48"/>
                                        </p:tgtEl>
                                        <p:attrNameLst>
                                          <p:attrName>ppt_y</p:attrName>
                                        </p:attrNameLst>
                                      </p:cBhvr>
                                      <p:tavLst>
                                        <p:tav tm="0">
                                          <p:val>
                                            <p:strVal val="#ppt_y"/>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additive="base">
                                        <p:cTn id="74" dur="500" fill="hold"/>
                                        <p:tgtEl>
                                          <p:spTgt spid="47"/>
                                        </p:tgtEl>
                                        <p:attrNameLst>
                                          <p:attrName>ppt_x</p:attrName>
                                        </p:attrNameLst>
                                      </p:cBhvr>
                                      <p:tavLst>
                                        <p:tav tm="0">
                                          <p:val>
                                            <p:strVal val="0-#ppt_w/2"/>
                                          </p:val>
                                        </p:tav>
                                        <p:tav tm="100000">
                                          <p:val>
                                            <p:strVal val="#ppt_x"/>
                                          </p:val>
                                        </p:tav>
                                      </p:tavLst>
                                    </p:anim>
                                    <p:anim calcmode="lin" valueType="num">
                                      <p:cBhvr additive="base">
                                        <p:cTn id="75"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55" presetClass="entr" presetSubtype="0" fill="hold" grpId="0" nodeType="click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p:cTn id="80" dur="1000" fill="hold"/>
                                        <p:tgtEl>
                                          <p:spTgt spid="51"/>
                                        </p:tgtEl>
                                        <p:attrNameLst>
                                          <p:attrName>ppt_w</p:attrName>
                                        </p:attrNameLst>
                                      </p:cBhvr>
                                      <p:tavLst>
                                        <p:tav tm="0">
                                          <p:val>
                                            <p:strVal val="#ppt_w*0.70"/>
                                          </p:val>
                                        </p:tav>
                                        <p:tav tm="100000">
                                          <p:val>
                                            <p:strVal val="#ppt_w"/>
                                          </p:val>
                                        </p:tav>
                                      </p:tavLst>
                                    </p:anim>
                                    <p:anim calcmode="lin" valueType="num">
                                      <p:cBhvr>
                                        <p:cTn id="81" dur="1000" fill="hold"/>
                                        <p:tgtEl>
                                          <p:spTgt spid="51"/>
                                        </p:tgtEl>
                                        <p:attrNameLst>
                                          <p:attrName>ppt_h</p:attrName>
                                        </p:attrNameLst>
                                      </p:cBhvr>
                                      <p:tavLst>
                                        <p:tav tm="0">
                                          <p:val>
                                            <p:strVal val="#ppt_h"/>
                                          </p:val>
                                        </p:tav>
                                        <p:tav tm="100000">
                                          <p:val>
                                            <p:strVal val="#ppt_h"/>
                                          </p:val>
                                        </p:tav>
                                      </p:tavLst>
                                    </p:anim>
                                    <p:animEffect transition="in" filter="fade">
                                      <p:cBhvr>
                                        <p:cTn id="82" dur="10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7"/>
                                        </p:tgtEl>
                                        <p:attrNameLst>
                                          <p:attrName>style.visibility</p:attrName>
                                        </p:attrNameLst>
                                      </p:cBhvr>
                                      <p:to>
                                        <p:strVal val="visible"/>
                                      </p:to>
                                    </p:set>
                                    <p:anim calcmode="lin" valueType="num">
                                      <p:cBhvr>
                                        <p:cTn id="107" dur="1300" fill="hold"/>
                                        <p:tgtEl>
                                          <p:spTgt spid="57"/>
                                        </p:tgtEl>
                                        <p:attrNameLst>
                                          <p:attrName>ppt_w</p:attrName>
                                        </p:attrNameLst>
                                      </p:cBhvr>
                                      <p:tavLst>
                                        <p:tav tm="0">
                                          <p:val>
                                            <p:fltVal val="0"/>
                                          </p:val>
                                        </p:tav>
                                        <p:tav tm="100000">
                                          <p:val>
                                            <p:strVal val="#ppt_w"/>
                                          </p:val>
                                        </p:tav>
                                      </p:tavLst>
                                    </p:anim>
                                    <p:anim calcmode="lin" valueType="num">
                                      <p:cBhvr>
                                        <p:cTn id="108" dur="1300" fill="hold"/>
                                        <p:tgtEl>
                                          <p:spTgt spid="57"/>
                                        </p:tgtEl>
                                        <p:attrNameLst>
                                          <p:attrName>ppt_h</p:attrName>
                                        </p:attrNameLst>
                                      </p:cBhvr>
                                      <p:tavLst>
                                        <p:tav tm="0">
                                          <p:val>
                                            <p:fltVal val="0"/>
                                          </p:val>
                                        </p:tav>
                                        <p:tav tm="100000">
                                          <p:val>
                                            <p:strVal val="#ppt_h"/>
                                          </p:val>
                                        </p:tav>
                                      </p:tavLst>
                                    </p:anim>
                                    <p:animEffect transition="in" filter="fade">
                                      <p:cBhvr>
                                        <p:cTn id="109" dur="1300"/>
                                        <p:tgtEl>
                                          <p:spTgt spid="57"/>
                                        </p:tgtEl>
                                      </p:cBhvr>
                                    </p:animEffect>
                                  </p:childTnLst>
                                </p:cTn>
                              </p:par>
                              <p:par>
                                <p:cTn id="110" presetID="53" presetClass="entr" presetSubtype="16" fill="hold" nodeType="withEffect">
                                  <p:stCondLst>
                                    <p:cond delay="0"/>
                                  </p:stCondLst>
                                  <p:childTnLst>
                                    <p:set>
                                      <p:cBhvr>
                                        <p:cTn id="111" dur="1" fill="hold">
                                          <p:stCondLst>
                                            <p:cond delay="0"/>
                                          </p:stCondLst>
                                        </p:cTn>
                                        <p:tgtEl>
                                          <p:spTgt spid="86"/>
                                        </p:tgtEl>
                                        <p:attrNameLst>
                                          <p:attrName>style.visibility</p:attrName>
                                        </p:attrNameLst>
                                      </p:cBhvr>
                                      <p:to>
                                        <p:strVal val="visible"/>
                                      </p:to>
                                    </p:set>
                                    <p:anim calcmode="lin" valueType="num">
                                      <p:cBhvr>
                                        <p:cTn id="112" dur="1300" fill="hold"/>
                                        <p:tgtEl>
                                          <p:spTgt spid="86"/>
                                        </p:tgtEl>
                                        <p:attrNameLst>
                                          <p:attrName>ppt_w</p:attrName>
                                        </p:attrNameLst>
                                      </p:cBhvr>
                                      <p:tavLst>
                                        <p:tav tm="0">
                                          <p:val>
                                            <p:fltVal val="0"/>
                                          </p:val>
                                        </p:tav>
                                        <p:tav tm="100000">
                                          <p:val>
                                            <p:strVal val="#ppt_w"/>
                                          </p:val>
                                        </p:tav>
                                      </p:tavLst>
                                    </p:anim>
                                    <p:anim calcmode="lin" valueType="num">
                                      <p:cBhvr>
                                        <p:cTn id="113" dur="1300" fill="hold"/>
                                        <p:tgtEl>
                                          <p:spTgt spid="86"/>
                                        </p:tgtEl>
                                        <p:attrNameLst>
                                          <p:attrName>ppt_h</p:attrName>
                                        </p:attrNameLst>
                                      </p:cBhvr>
                                      <p:tavLst>
                                        <p:tav tm="0">
                                          <p:val>
                                            <p:fltVal val="0"/>
                                          </p:val>
                                        </p:tav>
                                        <p:tav tm="100000">
                                          <p:val>
                                            <p:strVal val="#ppt_h"/>
                                          </p:val>
                                        </p:tav>
                                      </p:tavLst>
                                    </p:anim>
                                    <p:animEffect transition="in" filter="fade">
                                      <p:cBhvr>
                                        <p:cTn id="114" dur="1300"/>
                                        <p:tgtEl>
                                          <p:spTgt spid="86"/>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87"/>
                                        </p:tgtEl>
                                        <p:attrNameLst>
                                          <p:attrName>style.visibility</p:attrName>
                                        </p:attrNameLst>
                                      </p:cBhvr>
                                      <p:to>
                                        <p:strVal val="visible"/>
                                      </p:to>
                                    </p:set>
                                    <p:anim calcmode="lin" valueType="num">
                                      <p:cBhvr>
                                        <p:cTn id="119" dur="500" fill="hold"/>
                                        <p:tgtEl>
                                          <p:spTgt spid="87"/>
                                        </p:tgtEl>
                                        <p:attrNameLst>
                                          <p:attrName>ppt_w</p:attrName>
                                        </p:attrNameLst>
                                      </p:cBhvr>
                                      <p:tavLst>
                                        <p:tav tm="0">
                                          <p:val>
                                            <p:fltVal val="0"/>
                                          </p:val>
                                        </p:tav>
                                        <p:tav tm="100000">
                                          <p:val>
                                            <p:strVal val="#ppt_w"/>
                                          </p:val>
                                        </p:tav>
                                      </p:tavLst>
                                    </p:anim>
                                    <p:anim calcmode="lin" valueType="num">
                                      <p:cBhvr>
                                        <p:cTn id="120" dur="500" fill="hold"/>
                                        <p:tgtEl>
                                          <p:spTgt spid="87"/>
                                        </p:tgtEl>
                                        <p:attrNameLst>
                                          <p:attrName>ppt_h</p:attrName>
                                        </p:attrNameLst>
                                      </p:cBhvr>
                                      <p:tavLst>
                                        <p:tav tm="0">
                                          <p:val>
                                            <p:fltVal val="0"/>
                                          </p:val>
                                        </p:tav>
                                        <p:tav tm="100000">
                                          <p:val>
                                            <p:strVal val="#ppt_h"/>
                                          </p:val>
                                        </p:tav>
                                      </p:tavLst>
                                    </p:anim>
                                    <p:animEffect transition="in" filter="fade">
                                      <p:cBhvr>
                                        <p:cTn id="12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animBg="1"/>
      <p:bldP spid="41" grpId="0" animBg="1"/>
      <p:bldP spid="42" grpId="0" animBg="1"/>
      <p:bldP spid="43" grpId="0" animBg="1"/>
      <p:bldP spid="44" grpId="0" animBg="1"/>
      <p:bldP spid="45" grpId="0"/>
      <p:bldP spid="46" grpId="0"/>
      <p:bldP spid="51" grpId="0" animBg="1"/>
      <p:bldP spid="52" grpId="0" animBg="1"/>
      <p:bldP spid="53" grpId="0" animBg="1"/>
      <p:bldP spid="54" grpId="0" animBg="1"/>
      <p:bldP spid="55" grpId="0" animBg="1"/>
      <p:bldP spid="56" grpId="0" animBg="1"/>
      <p:bldP spid="57" grpId="0" animBg="1"/>
      <p:bldP spid="8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Titre 1"/>
          <p:cNvSpPr>
            <a:spLocks noGrp="1"/>
          </p:cNvSpPr>
          <p:nvPr>
            <p:ph type="title"/>
          </p:nvPr>
        </p:nvSpPr>
        <p:spPr>
          <a:xfrm>
            <a:off x="1270000" y="0"/>
            <a:ext cx="7874000" cy="916784"/>
          </a:xfrm>
          <a:solidFill>
            <a:srgbClr val="669900"/>
          </a:solidFill>
          <a:ln w="19050" cmpd="sng">
            <a:solidFill>
              <a:srgbClr val="000000"/>
            </a:solidFill>
          </a:ln>
        </p:spPr>
        <p:txBody>
          <a:bodyPr>
            <a:noAutofit/>
          </a:bodyPr>
          <a:lstStyle/>
          <a:p>
            <a:pPr algn="r">
              <a:spcBef>
                <a:spcPts val="600"/>
              </a:spcBef>
              <a:spcAft>
                <a:spcPts val="600"/>
              </a:spcAft>
            </a:pPr>
            <a:r>
              <a:rPr lang="fr-FR" sz="2000" b="1" dirty="0" smtClean="0">
                <a:solidFill>
                  <a:srgbClr val="002060"/>
                </a:solidFill>
                <a:latin typeface="Constantia"/>
                <a:cs typeface="Constantia"/>
              </a:rPr>
              <a:t>Les Syal-Coopératives au Nicaragua : </a:t>
            </a:r>
            <a:br>
              <a:rPr lang="fr-FR" sz="2000" b="1" dirty="0" smtClean="0">
                <a:solidFill>
                  <a:srgbClr val="002060"/>
                </a:solidFill>
                <a:latin typeface="Constantia"/>
                <a:cs typeface="Constantia"/>
              </a:rPr>
            </a:br>
            <a:r>
              <a:rPr lang="fr-FR" sz="2000" b="1" dirty="0" smtClean="0">
                <a:solidFill>
                  <a:srgbClr val="002060"/>
                </a:solidFill>
                <a:latin typeface="Constantia"/>
                <a:cs typeface="Constantia"/>
              </a:rPr>
              <a:t>une organisation écosystémique ?</a:t>
            </a:r>
            <a:endParaRPr lang="fr-FR" sz="2000" dirty="0">
              <a:latin typeface="Constantia"/>
              <a:cs typeface="Constantia"/>
            </a:endParaRPr>
          </a:p>
        </p:txBody>
      </p:sp>
      <p:sp>
        <p:nvSpPr>
          <p:cNvPr id="32" name="ZoneTexte 31"/>
          <p:cNvSpPr txBox="1"/>
          <p:nvPr/>
        </p:nvSpPr>
        <p:spPr>
          <a:xfrm>
            <a:off x="305769" y="208898"/>
            <a:ext cx="620584" cy="707886"/>
          </a:xfrm>
          <a:prstGeom prst="rect">
            <a:avLst/>
          </a:prstGeom>
          <a:noFill/>
          <a:ln>
            <a:solidFill>
              <a:schemeClr val="tx1"/>
            </a:solidFill>
          </a:ln>
        </p:spPr>
        <p:txBody>
          <a:bodyPr wrap="square" rtlCol="0">
            <a:spAutoFit/>
          </a:bodyPr>
          <a:lstStyle/>
          <a:p>
            <a:pPr algn="ctr" defTabSz="457200" fontAlgn="auto">
              <a:spcBef>
                <a:spcPts val="0"/>
              </a:spcBef>
              <a:spcAft>
                <a:spcPts val="0"/>
              </a:spcAft>
            </a:pPr>
            <a:r>
              <a:rPr lang="fr-FR" sz="4000" b="1" dirty="0">
                <a:solidFill>
                  <a:srgbClr val="669900"/>
                </a:solidFill>
                <a:latin typeface="Brush Script MT Italic"/>
                <a:cs typeface="Brush Script MT Italic"/>
              </a:rPr>
              <a:t>2</a:t>
            </a:r>
          </a:p>
        </p:txBody>
      </p:sp>
      <p:sp>
        <p:nvSpPr>
          <p:cNvPr id="37" name="Rectangle 36"/>
          <p:cNvSpPr/>
          <p:nvPr/>
        </p:nvSpPr>
        <p:spPr>
          <a:xfrm>
            <a:off x="152502" y="1278059"/>
            <a:ext cx="3843379"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Une enquête de terrain au Nicaragua :</a:t>
            </a:r>
            <a:endParaRPr lang="fr-FR" sz="1600" dirty="0">
              <a:solidFill>
                <a:prstClr val="black"/>
              </a:solidFill>
              <a:latin typeface="Constantia"/>
              <a:cs typeface="Constantia"/>
            </a:endParaRPr>
          </a:p>
        </p:txBody>
      </p:sp>
      <p:sp>
        <p:nvSpPr>
          <p:cNvPr id="39" name="Rectangle 38"/>
          <p:cNvSpPr/>
          <p:nvPr/>
        </p:nvSpPr>
        <p:spPr>
          <a:xfrm>
            <a:off x="152502" y="1773016"/>
            <a:ext cx="8726018" cy="57000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Le mouvement coopératif paysan au Nicaragua est-il porteur d’une stratégie alternative de développement ? Compatible avec une organisation écosystémique des activités humaines ? </a:t>
            </a:r>
            <a:endParaRPr lang="fr-FR" sz="1600" dirty="0">
              <a:solidFill>
                <a:prstClr val="black"/>
              </a:solidFill>
              <a:latin typeface="Constantia"/>
              <a:cs typeface="Constantia"/>
            </a:endParaRPr>
          </a:p>
        </p:txBody>
      </p:sp>
      <p:cxnSp>
        <p:nvCxnSpPr>
          <p:cNvPr id="3" name="Connecteur droit 2"/>
          <p:cNvCxnSpPr/>
          <p:nvPr/>
        </p:nvCxnSpPr>
        <p:spPr>
          <a:xfrm>
            <a:off x="152502" y="2343025"/>
            <a:ext cx="8726018" cy="0"/>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9" name="Connecteur droit avec flèche 48"/>
          <p:cNvCxnSpPr/>
          <p:nvPr/>
        </p:nvCxnSpPr>
        <p:spPr>
          <a:xfrm flipH="1">
            <a:off x="630404" y="2343025"/>
            <a:ext cx="1" cy="372259"/>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50" name="Rectangle 49"/>
          <p:cNvSpPr/>
          <p:nvPr/>
        </p:nvSpPr>
        <p:spPr>
          <a:xfrm>
            <a:off x="305769" y="2747455"/>
            <a:ext cx="1566274"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Deux aspects :</a:t>
            </a:r>
            <a:endParaRPr lang="fr-FR" sz="1600" dirty="0">
              <a:solidFill>
                <a:prstClr val="black"/>
              </a:solidFill>
              <a:latin typeface="Constantia"/>
              <a:cs typeface="Constantia"/>
            </a:endParaRPr>
          </a:p>
        </p:txBody>
      </p:sp>
      <p:grpSp>
        <p:nvGrpSpPr>
          <p:cNvPr id="15" name="Grouper 14"/>
          <p:cNvGrpSpPr/>
          <p:nvPr/>
        </p:nvGrpSpPr>
        <p:grpSpPr>
          <a:xfrm>
            <a:off x="1872043" y="2557298"/>
            <a:ext cx="3284286" cy="376077"/>
            <a:chOff x="1872043" y="2557298"/>
            <a:chExt cx="3284286" cy="376077"/>
          </a:xfrm>
        </p:grpSpPr>
        <p:cxnSp>
          <p:nvCxnSpPr>
            <p:cNvPr id="63" name="Connecteur droit avec flèche 62"/>
            <p:cNvCxnSpPr>
              <a:endCxn id="66" idx="1"/>
            </p:cNvCxnSpPr>
            <p:nvPr/>
          </p:nvCxnSpPr>
          <p:spPr>
            <a:xfrm flipV="1">
              <a:off x="1872043" y="2728577"/>
              <a:ext cx="568511" cy="204798"/>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66" name="Rectangle 65"/>
            <p:cNvSpPr/>
            <p:nvPr/>
          </p:nvSpPr>
          <p:spPr>
            <a:xfrm>
              <a:off x="2440554" y="2557298"/>
              <a:ext cx="2715775"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400" dirty="0" smtClean="0">
                  <a:solidFill>
                    <a:prstClr val="black"/>
                  </a:solidFill>
                  <a:latin typeface="Constantia"/>
                  <a:cs typeface="Constantia"/>
                </a:rPr>
                <a:t>Organisation socio-économique</a:t>
              </a:r>
              <a:endParaRPr lang="fr-FR" sz="1400" dirty="0">
                <a:solidFill>
                  <a:prstClr val="black"/>
                </a:solidFill>
                <a:latin typeface="Constantia"/>
                <a:cs typeface="Constantia"/>
              </a:endParaRPr>
            </a:p>
          </p:txBody>
        </p:sp>
      </p:grpSp>
      <p:grpSp>
        <p:nvGrpSpPr>
          <p:cNvPr id="16" name="Grouper 15"/>
          <p:cNvGrpSpPr/>
          <p:nvPr/>
        </p:nvGrpSpPr>
        <p:grpSpPr>
          <a:xfrm>
            <a:off x="1872043" y="2918734"/>
            <a:ext cx="3284286" cy="494956"/>
            <a:chOff x="1872043" y="2918734"/>
            <a:chExt cx="3284286" cy="494956"/>
          </a:xfrm>
        </p:grpSpPr>
        <p:sp>
          <p:nvSpPr>
            <p:cNvPr id="64" name="Rectangle 63"/>
            <p:cNvSpPr/>
            <p:nvPr/>
          </p:nvSpPr>
          <p:spPr>
            <a:xfrm>
              <a:off x="2440555" y="3071133"/>
              <a:ext cx="2715774"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400" dirty="0" smtClean="0">
                  <a:solidFill>
                    <a:prstClr val="black"/>
                  </a:solidFill>
                  <a:latin typeface="Constantia"/>
                  <a:cs typeface="Constantia"/>
                </a:rPr>
                <a:t>Organisation socio-écologique</a:t>
              </a:r>
              <a:endParaRPr lang="fr-FR" sz="1400" dirty="0">
                <a:solidFill>
                  <a:prstClr val="black"/>
                </a:solidFill>
                <a:latin typeface="Constantia"/>
                <a:cs typeface="Constantia"/>
              </a:endParaRPr>
            </a:p>
          </p:txBody>
        </p:sp>
        <p:cxnSp>
          <p:nvCxnSpPr>
            <p:cNvPr id="68" name="Connecteur droit avec flèche 67"/>
            <p:cNvCxnSpPr>
              <a:stCxn id="50" idx="3"/>
              <a:endCxn id="64" idx="1"/>
            </p:cNvCxnSpPr>
            <p:nvPr/>
          </p:nvCxnSpPr>
          <p:spPr>
            <a:xfrm>
              <a:off x="1872043" y="2918734"/>
              <a:ext cx="568512" cy="323678"/>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grpSp>
      <p:grpSp>
        <p:nvGrpSpPr>
          <p:cNvPr id="14" name="Grouper 13"/>
          <p:cNvGrpSpPr/>
          <p:nvPr/>
        </p:nvGrpSpPr>
        <p:grpSpPr>
          <a:xfrm>
            <a:off x="5243910" y="2557298"/>
            <a:ext cx="2989465" cy="856392"/>
            <a:chOff x="5243910" y="2557298"/>
            <a:chExt cx="2989465" cy="856392"/>
          </a:xfrm>
        </p:grpSpPr>
        <p:sp>
          <p:nvSpPr>
            <p:cNvPr id="13" name="Accolade fermante 12"/>
            <p:cNvSpPr/>
            <p:nvPr/>
          </p:nvSpPr>
          <p:spPr>
            <a:xfrm>
              <a:off x="5243910" y="2557298"/>
              <a:ext cx="273691" cy="856392"/>
            </a:xfrm>
            <a:prstGeom prst="rightBrac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fr-FR">
                <a:solidFill>
                  <a:prstClr val="black"/>
                </a:solidFill>
                <a:latin typeface="Calibri"/>
              </a:endParaRPr>
            </a:p>
          </p:txBody>
        </p:sp>
        <p:sp>
          <p:nvSpPr>
            <p:cNvPr id="71" name="Rectangle 70"/>
            <p:cNvSpPr/>
            <p:nvPr/>
          </p:nvSpPr>
          <p:spPr>
            <a:xfrm>
              <a:off x="5517601" y="2767589"/>
              <a:ext cx="2715774"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400" dirty="0" smtClean="0">
                  <a:solidFill>
                    <a:prstClr val="black"/>
                  </a:solidFill>
                  <a:latin typeface="Constantia"/>
                  <a:cs typeface="Constantia"/>
                </a:rPr>
                <a:t>Organisation écosystémique</a:t>
              </a:r>
              <a:endParaRPr lang="fr-FR" sz="1400" dirty="0">
                <a:solidFill>
                  <a:prstClr val="black"/>
                </a:solidFill>
                <a:latin typeface="Constantia"/>
                <a:cs typeface="Constantia"/>
              </a:endParaRPr>
            </a:p>
          </p:txBody>
        </p:sp>
      </p:grpSp>
      <p:cxnSp>
        <p:nvCxnSpPr>
          <p:cNvPr id="18" name="Connecteur droit 17"/>
          <p:cNvCxnSpPr/>
          <p:nvPr/>
        </p:nvCxnSpPr>
        <p:spPr>
          <a:xfrm flipV="1">
            <a:off x="0" y="3744460"/>
            <a:ext cx="4466629" cy="1"/>
          </a:xfrm>
          <a:prstGeom prst="line">
            <a:avLst/>
          </a:prstGeom>
          <a:ln w="190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152502" y="3861074"/>
            <a:ext cx="8846442"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Une recherche qualitative visant à caractériser le système coopératif paysan au Nicaragua:</a:t>
            </a:r>
            <a:endParaRPr lang="fr-FR" sz="1600" dirty="0">
              <a:solidFill>
                <a:prstClr val="black"/>
              </a:solidFill>
              <a:latin typeface="Constantia"/>
              <a:cs typeface="Constantia"/>
            </a:endParaRPr>
          </a:p>
        </p:txBody>
      </p:sp>
      <p:pic>
        <p:nvPicPr>
          <p:cNvPr id="21" name="Image 20" descr="Histoire coop_Nica.vf.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4908" y="4121873"/>
            <a:ext cx="5647864" cy="2736127"/>
          </a:xfrm>
          <a:prstGeom prst="rect">
            <a:avLst/>
          </a:prstGeom>
        </p:spPr>
      </p:pic>
      <p:pic>
        <p:nvPicPr>
          <p:cNvPr id="22" name="Image 21" descr="Système coop.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24369" y="4338731"/>
            <a:ext cx="3684520" cy="2328131"/>
          </a:xfrm>
          <a:prstGeom prst="rect">
            <a:avLst/>
          </a:prstGeom>
        </p:spPr>
      </p:pic>
    </p:spTree>
    <p:extLst>
      <p:ext uri="{BB962C8B-B14F-4D97-AF65-F5344CB8AC3E}">
        <p14:creationId xmlns:p14="http://schemas.microsoft.com/office/powerpoint/2010/main" val="19157748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strVal val="#ppt_w*0.70"/>
                                          </p:val>
                                        </p:tav>
                                        <p:tav tm="100000">
                                          <p:val>
                                            <p:strVal val="#ppt_w"/>
                                          </p:val>
                                        </p:tav>
                                      </p:tavLst>
                                    </p:anim>
                                    <p:anim calcmode="lin" valueType="num">
                                      <p:cBhvr>
                                        <p:cTn id="8" dur="1000" fill="hold"/>
                                        <p:tgtEl>
                                          <p:spTgt spid="37"/>
                                        </p:tgtEl>
                                        <p:attrNameLst>
                                          <p:attrName>ppt_h</p:attrName>
                                        </p:attrNameLst>
                                      </p:cBhvr>
                                      <p:tavLst>
                                        <p:tav tm="0">
                                          <p:val>
                                            <p:strVal val="#ppt_h"/>
                                          </p:val>
                                        </p:tav>
                                        <p:tav tm="100000">
                                          <p:val>
                                            <p:strVal val="#ppt_h"/>
                                          </p:val>
                                        </p:tav>
                                      </p:tavLst>
                                    </p:anim>
                                    <p:animEffect transition="in" filter="fade">
                                      <p:cBhvr>
                                        <p:cTn id="9" dur="10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1000" fill="hold"/>
                                        <p:tgtEl>
                                          <p:spTgt spid="39"/>
                                        </p:tgtEl>
                                        <p:attrNameLst>
                                          <p:attrName>ppt_w</p:attrName>
                                        </p:attrNameLst>
                                      </p:cBhvr>
                                      <p:tavLst>
                                        <p:tav tm="0">
                                          <p:val>
                                            <p:strVal val="#ppt_w*0.70"/>
                                          </p:val>
                                        </p:tav>
                                        <p:tav tm="100000">
                                          <p:val>
                                            <p:strVal val="#ppt_w"/>
                                          </p:val>
                                        </p:tav>
                                      </p:tavLst>
                                    </p:anim>
                                    <p:anim calcmode="lin" valueType="num">
                                      <p:cBhvr>
                                        <p:cTn id="15" dur="1000" fill="hold"/>
                                        <p:tgtEl>
                                          <p:spTgt spid="39"/>
                                        </p:tgtEl>
                                        <p:attrNameLst>
                                          <p:attrName>ppt_h</p:attrName>
                                        </p:attrNameLst>
                                      </p:cBhvr>
                                      <p:tavLst>
                                        <p:tav tm="0">
                                          <p:val>
                                            <p:strVal val="#ppt_h"/>
                                          </p:val>
                                        </p:tav>
                                        <p:tav tm="100000">
                                          <p:val>
                                            <p:strVal val="#ppt_h"/>
                                          </p:val>
                                        </p:tav>
                                      </p:tavLst>
                                    </p:anim>
                                    <p:animEffect transition="in" filter="fade">
                                      <p:cBhvr>
                                        <p:cTn id="16" dur="10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0.70"/>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par>
                                <p:cTn id="24" presetID="1"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p:cTn id="30" dur="1000" fill="hold"/>
                                        <p:tgtEl>
                                          <p:spTgt spid="50"/>
                                        </p:tgtEl>
                                        <p:attrNameLst>
                                          <p:attrName>ppt_w</p:attrName>
                                        </p:attrNameLst>
                                      </p:cBhvr>
                                      <p:tavLst>
                                        <p:tav tm="0">
                                          <p:val>
                                            <p:strVal val="#ppt_w*0.70"/>
                                          </p:val>
                                        </p:tav>
                                        <p:tav tm="100000">
                                          <p:val>
                                            <p:strVal val="#ppt_w"/>
                                          </p:val>
                                        </p:tav>
                                      </p:tavLst>
                                    </p:anim>
                                    <p:anim calcmode="lin" valueType="num">
                                      <p:cBhvr>
                                        <p:cTn id="31" dur="1000" fill="hold"/>
                                        <p:tgtEl>
                                          <p:spTgt spid="50"/>
                                        </p:tgtEl>
                                        <p:attrNameLst>
                                          <p:attrName>ppt_h</p:attrName>
                                        </p:attrNameLst>
                                      </p:cBhvr>
                                      <p:tavLst>
                                        <p:tav tm="0">
                                          <p:val>
                                            <p:strVal val="#ppt_h"/>
                                          </p:val>
                                        </p:tav>
                                        <p:tav tm="100000">
                                          <p:val>
                                            <p:strVal val="#ppt_h"/>
                                          </p:val>
                                        </p:tav>
                                      </p:tavLst>
                                    </p:anim>
                                    <p:animEffect transition="in" filter="fade">
                                      <p:cBhvr>
                                        <p:cTn id="32" dur="10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strVal val="#ppt_w*0.70"/>
                                          </p:val>
                                        </p:tav>
                                        <p:tav tm="100000">
                                          <p:val>
                                            <p:strVal val="#ppt_w"/>
                                          </p:val>
                                        </p:tav>
                                      </p:tavLst>
                                    </p:anim>
                                    <p:anim calcmode="lin" valueType="num">
                                      <p:cBhvr>
                                        <p:cTn id="38" dur="1000" fill="hold"/>
                                        <p:tgtEl>
                                          <p:spTgt spid="15"/>
                                        </p:tgtEl>
                                        <p:attrNameLst>
                                          <p:attrName>ppt_h</p:attrName>
                                        </p:attrNameLst>
                                      </p:cBhvr>
                                      <p:tavLst>
                                        <p:tav tm="0">
                                          <p:val>
                                            <p:strVal val="#ppt_h"/>
                                          </p:val>
                                        </p:tav>
                                        <p:tav tm="100000">
                                          <p:val>
                                            <p:strVal val="#ppt_h"/>
                                          </p:val>
                                        </p:tav>
                                      </p:tavLst>
                                    </p:anim>
                                    <p:animEffect transition="in" filter="fade">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1000" fill="hold"/>
                                        <p:tgtEl>
                                          <p:spTgt spid="16"/>
                                        </p:tgtEl>
                                        <p:attrNameLst>
                                          <p:attrName>ppt_w</p:attrName>
                                        </p:attrNameLst>
                                      </p:cBhvr>
                                      <p:tavLst>
                                        <p:tav tm="0">
                                          <p:val>
                                            <p:strVal val="#ppt_w*0.70"/>
                                          </p:val>
                                        </p:tav>
                                        <p:tav tm="100000">
                                          <p:val>
                                            <p:strVal val="#ppt_w"/>
                                          </p:val>
                                        </p:tav>
                                      </p:tavLst>
                                    </p:anim>
                                    <p:anim calcmode="lin" valueType="num">
                                      <p:cBhvr>
                                        <p:cTn id="45" dur="1000" fill="hold"/>
                                        <p:tgtEl>
                                          <p:spTgt spid="16"/>
                                        </p:tgtEl>
                                        <p:attrNameLst>
                                          <p:attrName>ppt_h</p:attrName>
                                        </p:attrNameLst>
                                      </p:cBhvr>
                                      <p:tavLst>
                                        <p:tav tm="0">
                                          <p:val>
                                            <p:strVal val="#ppt_h"/>
                                          </p:val>
                                        </p:tav>
                                        <p:tav tm="100000">
                                          <p:val>
                                            <p:strVal val="#ppt_h"/>
                                          </p:val>
                                        </p:tav>
                                      </p:tavLst>
                                    </p:anim>
                                    <p:animEffect transition="in" filter="fade">
                                      <p:cBhvr>
                                        <p:cTn id="46" dur="10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55"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1000" fill="hold"/>
                                        <p:tgtEl>
                                          <p:spTgt spid="14"/>
                                        </p:tgtEl>
                                        <p:attrNameLst>
                                          <p:attrName>ppt_w</p:attrName>
                                        </p:attrNameLst>
                                      </p:cBhvr>
                                      <p:tavLst>
                                        <p:tav tm="0">
                                          <p:val>
                                            <p:strVal val="#ppt_w*0.70"/>
                                          </p:val>
                                        </p:tav>
                                        <p:tav tm="100000">
                                          <p:val>
                                            <p:strVal val="#ppt_w"/>
                                          </p:val>
                                        </p:tav>
                                      </p:tavLst>
                                    </p:anim>
                                    <p:anim calcmode="lin" valueType="num">
                                      <p:cBhvr>
                                        <p:cTn id="52" dur="1000" fill="hold"/>
                                        <p:tgtEl>
                                          <p:spTgt spid="14"/>
                                        </p:tgtEl>
                                        <p:attrNameLst>
                                          <p:attrName>ppt_h</p:attrName>
                                        </p:attrNameLst>
                                      </p:cBhvr>
                                      <p:tavLst>
                                        <p:tav tm="0">
                                          <p:val>
                                            <p:strVal val="#ppt_h"/>
                                          </p:val>
                                        </p:tav>
                                        <p:tav tm="100000">
                                          <p:val>
                                            <p:strVal val="#ppt_h"/>
                                          </p:val>
                                        </p:tav>
                                      </p:tavLst>
                                    </p:anim>
                                    <p:animEffect transition="in" filter="fade">
                                      <p:cBhvr>
                                        <p:cTn id="53" dur="10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p:cTn id="63" dur="1000" fill="hold"/>
                                        <p:tgtEl>
                                          <p:spTgt spid="72"/>
                                        </p:tgtEl>
                                        <p:attrNameLst>
                                          <p:attrName>ppt_w</p:attrName>
                                        </p:attrNameLst>
                                      </p:cBhvr>
                                      <p:tavLst>
                                        <p:tav tm="0">
                                          <p:val>
                                            <p:strVal val="#ppt_w*0.70"/>
                                          </p:val>
                                        </p:tav>
                                        <p:tav tm="100000">
                                          <p:val>
                                            <p:strVal val="#ppt_w"/>
                                          </p:val>
                                        </p:tav>
                                      </p:tavLst>
                                    </p:anim>
                                    <p:anim calcmode="lin" valueType="num">
                                      <p:cBhvr>
                                        <p:cTn id="64" dur="1000" fill="hold"/>
                                        <p:tgtEl>
                                          <p:spTgt spid="72"/>
                                        </p:tgtEl>
                                        <p:attrNameLst>
                                          <p:attrName>ppt_h</p:attrName>
                                        </p:attrNameLst>
                                      </p:cBhvr>
                                      <p:tavLst>
                                        <p:tav tm="0">
                                          <p:val>
                                            <p:strVal val="#ppt_h"/>
                                          </p:val>
                                        </p:tav>
                                        <p:tav tm="100000">
                                          <p:val>
                                            <p:strVal val="#ppt_h"/>
                                          </p:val>
                                        </p:tav>
                                      </p:tavLst>
                                    </p:anim>
                                    <p:animEffect transition="in" filter="fade">
                                      <p:cBhvr>
                                        <p:cTn id="65" dur="1000"/>
                                        <p:tgtEl>
                                          <p:spTgt spid="72"/>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p:cTn id="70" dur="1000" fill="hold"/>
                                        <p:tgtEl>
                                          <p:spTgt spid="21"/>
                                        </p:tgtEl>
                                        <p:attrNameLst>
                                          <p:attrName>ppt_w</p:attrName>
                                        </p:attrNameLst>
                                      </p:cBhvr>
                                      <p:tavLst>
                                        <p:tav tm="0">
                                          <p:val>
                                            <p:strVal val="#ppt_w*0.70"/>
                                          </p:val>
                                        </p:tav>
                                        <p:tav tm="100000">
                                          <p:val>
                                            <p:strVal val="#ppt_w"/>
                                          </p:val>
                                        </p:tav>
                                      </p:tavLst>
                                    </p:anim>
                                    <p:anim calcmode="lin" valueType="num">
                                      <p:cBhvr>
                                        <p:cTn id="71" dur="1000" fill="hold"/>
                                        <p:tgtEl>
                                          <p:spTgt spid="21"/>
                                        </p:tgtEl>
                                        <p:attrNameLst>
                                          <p:attrName>ppt_h</p:attrName>
                                        </p:attrNameLst>
                                      </p:cBhvr>
                                      <p:tavLst>
                                        <p:tav tm="0">
                                          <p:val>
                                            <p:strVal val="#ppt_h"/>
                                          </p:val>
                                        </p:tav>
                                        <p:tav tm="100000">
                                          <p:val>
                                            <p:strVal val="#ppt_h"/>
                                          </p:val>
                                        </p:tav>
                                      </p:tavLst>
                                    </p:anim>
                                    <p:animEffect transition="in" filter="fade">
                                      <p:cBhvr>
                                        <p:cTn id="72" dur="10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xit" presetSubtype="0" fill="hold" nodeType="clickEffect">
                                  <p:stCondLst>
                                    <p:cond delay="0"/>
                                  </p:stCondLst>
                                  <p:childTnLst>
                                    <p:anim calcmode="lin" valueType="num">
                                      <p:cBhvr>
                                        <p:cTn id="76" dur="1000"/>
                                        <p:tgtEl>
                                          <p:spTgt spid="21"/>
                                        </p:tgtEl>
                                        <p:attrNameLst>
                                          <p:attrName>ppt_w</p:attrName>
                                        </p:attrNameLst>
                                      </p:cBhvr>
                                      <p:tavLst>
                                        <p:tav tm="0">
                                          <p:val>
                                            <p:strVal val="ppt_w"/>
                                          </p:val>
                                        </p:tav>
                                        <p:tav tm="100000">
                                          <p:val>
                                            <p:strVal val="ppt_w*0.70"/>
                                          </p:val>
                                        </p:tav>
                                      </p:tavLst>
                                    </p:anim>
                                    <p:anim calcmode="lin" valueType="num">
                                      <p:cBhvr>
                                        <p:cTn id="77" dur="1000"/>
                                        <p:tgtEl>
                                          <p:spTgt spid="21"/>
                                        </p:tgtEl>
                                        <p:attrNameLst>
                                          <p:attrName>ppt_h</p:attrName>
                                        </p:attrNameLst>
                                      </p:cBhvr>
                                      <p:tavLst>
                                        <p:tav tm="0">
                                          <p:val>
                                            <p:strVal val="ppt_h"/>
                                          </p:val>
                                        </p:tav>
                                        <p:tav tm="100000">
                                          <p:val>
                                            <p:strVal val="ppt_h"/>
                                          </p:val>
                                        </p:tav>
                                      </p:tavLst>
                                    </p:anim>
                                    <p:animEffect transition="out" filter="fade">
                                      <p:cBhvr>
                                        <p:cTn id="78" dur="1000"/>
                                        <p:tgtEl>
                                          <p:spTgt spid="21"/>
                                        </p:tgtEl>
                                      </p:cBhvr>
                                    </p:animEffect>
                                    <p:set>
                                      <p:cBhvr>
                                        <p:cTn id="79" dur="1" fill="hold">
                                          <p:stCondLst>
                                            <p:cond delay="999"/>
                                          </p:stCondLst>
                                        </p:cTn>
                                        <p:tgtEl>
                                          <p:spTgt spid="2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1000" fill="hold"/>
                                        <p:tgtEl>
                                          <p:spTgt spid="22"/>
                                        </p:tgtEl>
                                        <p:attrNameLst>
                                          <p:attrName>ppt_w</p:attrName>
                                        </p:attrNameLst>
                                      </p:cBhvr>
                                      <p:tavLst>
                                        <p:tav tm="0">
                                          <p:val>
                                            <p:strVal val="#ppt_w*0.70"/>
                                          </p:val>
                                        </p:tav>
                                        <p:tav tm="100000">
                                          <p:val>
                                            <p:strVal val="#ppt_w"/>
                                          </p:val>
                                        </p:tav>
                                      </p:tavLst>
                                    </p:anim>
                                    <p:anim calcmode="lin" valueType="num">
                                      <p:cBhvr>
                                        <p:cTn id="85" dur="1000" fill="hold"/>
                                        <p:tgtEl>
                                          <p:spTgt spid="22"/>
                                        </p:tgtEl>
                                        <p:attrNameLst>
                                          <p:attrName>ppt_h</p:attrName>
                                        </p:attrNameLst>
                                      </p:cBhvr>
                                      <p:tavLst>
                                        <p:tav tm="0">
                                          <p:val>
                                            <p:strVal val="#ppt_h"/>
                                          </p:val>
                                        </p:tav>
                                        <p:tav tm="100000">
                                          <p:val>
                                            <p:strVal val="#ppt_h"/>
                                          </p:val>
                                        </p:tav>
                                      </p:tavLst>
                                    </p:anim>
                                    <p:animEffect transition="in" filter="fade">
                                      <p:cBhvr>
                                        <p:cTn id="86" dur="10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xit" presetSubtype="0" fill="hold" nodeType="clickEffect">
                                  <p:stCondLst>
                                    <p:cond delay="0"/>
                                  </p:stCondLst>
                                  <p:childTnLst>
                                    <p:anim calcmode="lin" valueType="num">
                                      <p:cBhvr>
                                        <p:cTn id="90" dur="1000"/>
                                        <p:tgtEl>
                                          <p:spTgt spid="22"/>
                                        </p:tgtEl>
                                        <p:attrNameLst>
                                          <p:attrName>ppt_w</p:attrName>
                                        </p:attrNameLst>
                                      </p:cBhvr>
                                      <p:tavLst>
                                        <p:tav tm="0">
                                          <p:val>
                                            <p:strVal val="ppt_w"/>
                                          </p:val>
                                        </p:tav>
                                        <p:tav tm="100000">
                                          <p:val>
                                            <p:strVal val="ppt_w*0.70"/>
                                          </p:val>
                                        </p:tav>
                                      </p:tavLst>
                                    </p:anim>
                                    <p:anim calcmode="lin" valueType="num">
                                      <p:cBhvr>
                                        <p:cTn id="91" dur="1000"/>
                                        <p:tgtEl>
                                          <p:spTgt spid="22"/>
                                        </p:tgtEl>
                                        <p:attrNameLst>
                                          <p:attrName>ppt_h</p:attrName>
                                        </p:attrNameLst>
                                      </p:cBhvr>
                                      <p:tavLst>
                                        <p:tav tm="0">
                                          <p:val>
                                            <p:strVal val="ppt_h"/>
                                          </p:val>
                                        </p:tav>
                                        <p:tav tm="100000">
                                          <p:val>
                                            <p:strVal val="ppt_h"/>
                                          </p:val>
                                        </p:tav>
                                      </p:tavLst>
                                    </p:anim>
                                    <p:animEffect transition="out" filter="fade">
                                      <p:cBhvr>
                                        <p:cTn id="92" dur="1000"/>
                                        <p:tgtEl>
                                          <p:spTgt spid="22"/>
                                        </p:tgtEl>
                                      </p:cBhvr>
                                    </p:animEffect>
                                    <p:set>
                                      <p:cBhvr>
                                        <p:cTn id="93" dur="1" fill="hold">
                                          <p:stCondLst>
                                            <p:cond delay="9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50" grpId="0" animBg="1"/>
      <p:bldP spid="7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Titre 1"/>
          <p:cNvSpPr>
            <a:spLocks noGrp="1"/>
          </p:cNvSpPr>
          <p:nvPr>
            <p:ph type="title"/>
          </p:nvPr>
        </p:nvSpPr>
        <p:spPr>
          <a:xfrm>
            <a:off x="1270000" y="0"/>
            <a:ext cx="7874000" cy="916784"/>
          </a:xfrm>
          <a:solidFill>
            <a:srgbClr val="669900"/>
          </a:solidFill>
          <a:ln w="19050" cmpd="sng">
            <a:solidFill>
              <a:srgbClr val="000000"/>
            </a:solidFill>
          </a:ln>
        </p:spPr>
        <p:txBody>
          <a:bodyPr>
            <a:noAutofit/>
          </a:bodyPr>
          <a:lstStyle/>
          <a:p>
            <a:pPr algn="r">
              <a:spcBef>
                <a:spcPts val="600"/>
              </a:spcBef>
              <a:spcAft>
                <a:spcPts val="600"/>
              </a:spcAft>
            </a:pPr>
            <a:r>
              <a:rPr lang="fr-FR" sz="2000" b="1" dirty="0" smtClean="0">
                <a:solidFill>
                  <a:srgbClr val="002060"/>
                </a:solidFill>
                <a:latin typeface="Constantia"/>
                <a:cs typeface="Constantia"/>
              </a:rPr>
              <a:t>Apport méthodologique d’une ouverture disciplinaire</a:t>
            </a:r>
            <a:endParaRPr lang="fr-FR" sz="2000" dirty="0">
              <a:latin typeface="Constantia"/>
              <a:cs typeface="Constantia"/>
            </a:endParaRPr>
          </a:p>
        </p:txBody>
      </p:sp>
      <p:sp>
        <p:nvSpPr>
          <p:cNvPr id="32" name="ZoneTexte 31"/>
          <p:cNvSpPr txBox="1"/>
          <p:nvPr/>
        </p:nvSpPr>
        <p:spPr>
          <a:xfrm>
            <a:off x="305769" y="208898"/>
            <a:ext cx="620584" cy="707886"/>
          </a:xfrm>
          <a:prstGeom prst="rect">
            <a:avLst/>
          </a:prstGeom>
          <a:noFill/>
          <a:ln>
            <a:solidFill>
              <a:schemeClr val="tx1"/>
            </a:solidFill>
          </a:ln>
        </p:spPr>
        <p:txBody>
          <a:bodyPr wrap="square" rtlCol="0">
            <a:spAutoFit/>
          </a:bodyPr>
          <a:lstStyle/>
          <a:p>
            <a:pPr algn="ctr" defTabSz="457200" fontAlgn="auto">
              <a:spcBef>
                <a:spcPts val="0"/>
              </a:spcBef>
              <a:spcAft>
                <a:spcPts val="0"/>
              </a:spcAft>
            </a:pPr>
            <a:r>
              <a:rPr lang="fr-FR" sz="4000" b="1" dirty="0" smtClean="0">
                <a:solidFill>
                  <a:srgbClr val="669900"/>
                </a:solidFill>
                <a:latin typeface="Brush Script MT Italic"/>
                <a:cs typeface="Brush Script MT Italic"/>
              </a:rPr>
              <a:t>3</a:t>
            </a:r>
            <a:endParaRPr lang="fr-FR" sz="4000" b="1" dirty="0">
              <a:solidFill>
                <a:srgbClr val="669900"/>
              </a:solidFill>
              <a:latin typeface="Brush Script MT Italic"/>
              <a:cs typeface="Brush Script MT Italic"/>
            </a:endParaRPr>
          </a:p>
        </p:txBody>
      </p:sp>
      <p:sp>
        <p:nvSpPr>
          <p:cNvPr id="37" name="Rectangle 36"/>
          <p:cNvSpPr/>
          <p:nvPr/>
        </p:nvSpPr>
        <p:spPr>
          <a:xfrm>
            <a:off x="152502" y="1080799"/>
            <a:ext cx="8726018" cy="53981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Besoin de comprendre les processus de constitution de ce système coopératif « du point de vue » des acteurs centraux de ce processus : motivations/objectifs/moyens mobilisés </a:t>
            </a:r>
            <a:endParaRPr lang="fr-FR" sz="1600" dirty="0">
              <a:solidFill>
                <a:prstClr val="black"/>
              </a:solidFill>
              <a:latin typeface="Constantia"/>
              <a:cs typeface="Constantia"/>
            </a:endParaRPr>
          </a:p>
        </p:txBody>
      </p:sp>
      <p:sp>
        <p:nvSpPr>
          <p:cNvPr id="39" name="Rectangle 38"/>
          <p:cNvSpPr/>
          <p:nvPr/>
        </p:nvSpPr>
        <p:spPr>
          <a:xfrm>
            <a:off x="152502" y="1773016"/>
            <a:ext cx="8726018" cy="57000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Enquête par entretiens semi-directifs</a:t>
            </a:r>
            <a:endParaRPr lang="fr-FR" sz="1600" dirty="0">
              <a:solidFill>
                <a:prstClr val="black"/>
              </a:solidFill>
              <a:latin typeface="Constantia"/>
              <a:cs typeface="Constantia"/>
            </a:endParaRPr>
          </a:p>
        </p:txBody>
      </p:sp>
      <p:cxnSp>
        <p:nvCxnSpPr>
          <p:cNvPr id="3" name="Connecteur droit 2"/>
          <p:cNvCxnSpPr/>
          <p:nvPr/>
        </p:nvCxnSpPr>
        <p:spPr>
          <a:xfrm>
            <a:off x="152502" y="2343025"/>
            <a:ext cx="8726018" cy="0"/>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9" name="Connecteur droit avec flèche 48"/>
          <p:cNvCxnSpPr/>
          <p:nvPr/>
        </p:nvCxnSpPr>
        <p:spPr>
          <a:xfrm flipH="1">
            <a:off x="630404" y="2343025"/>
            <a:ext cx="1" cy="372259"/>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50" name="Rectangle 49"/>
          <p:cNvSpPr/>
          <p:nvPr/>
        </p:nvSpPr>
        <p:spPr>
          <a:xfrm>
            <a:off x="305769" y="2747455"/>
            <a:ext cx="1566274" cy="3425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52 entretiens</a:t>
            </a:r>
            <a:endParaRPr lang="fr-FR" sz="1600" dirty="0">
              <a:solidFill>
                <a:prstClr val="black"/>
              </a:solidFill>
              <a:latin typeface="Constantia"/>
              <a:cs typeface="Constantia"/>
            </a:endParaRPr>
          </a:p>
        </p:txBody>
      </p:sp>
      <p:grpSp>
        <p:nvGrpSpPr>
          <p:cNvPr id="15" name="Grouper 14"/>
          <p:cNvGrpSpPr/>
          <p:nvPr/>
        </p:nvGrpSpPr>
        <p:grpSpPr>
          <a:xfrm>
            <a:off x="1872043" y="2557298"/>
            <a:ext cx="3284286" cy="376077"/>
            <a:chOff x="1872043" y="2557298"/>
            <a:chExt cx="3284286" cy="376077"/>
          </a:xfrm>
        </p:grpSpPr>
        <p:cxnSp>
          <p:nvCxnSpPr>
            <p:cNvPr id="63" name="Connecteur droit avec flèche 62"/>
            <p:cNvCxnSpPr>
              <a:endCxn id="66" idx="1"/>
            </p:cNvCxnSpPr>
            <p:nvPr/>
          </p:nvCxnSpPr>
          <p:spPr>
            <a:xfrm flipV="1">
              <a:off x="1872043" y="2745337"/>
              <a:ext cx="568511" cy="188038"/>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66" name="Rectangle 65"/>
            <p:cNvSpPr/>
            <p:nvPr/>
          </p:nvSpPr>
          <p:spPr>
            <a:xfrm>
              <a:off x="2440554" y="2557298"/>
              <a:ext cx="2715775" cy="37607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400" dirty="0" smtClean="0">
                  <a:solidFill>
                    <a:prstClr val="black"/>
                  </a:solidFill>
                  <a:latin typeface="Constantia"/>
                  <a:cs typeface="Constantia"/>
                </a:rPr>
                <a:t>3 Territoires Socio-écologiques</a:t>
              </a:r>
              <a:endParaRPr lang="fr-FR" sz="1400" dirty="0">
                <a:solidFill>
                  <a:prstClr val="black"/>
                </a:solidFill>
                <a:latin typeface="Constantia"/>
                <a:cs typeface="Constantia"/>
              </a:endParaRPr>
            </a:p>
          </p:txBody>
        </p:sp>
      </p:grpSp>
      <p:grpSp>
        <p:nvGrpSpPr>
          <p:cNvPr id="16" name="Grouper 15"/>
          <p:cNvGrpSpPr/>
          <p:nvPr/>
        </p:nvGrpSpPr>
        <p:grpSpPr>
          <a:xfrm>
            <a:off x="1872043" y="2918734"/>
            <a:ext cx="3284286" cy="593859"/>
            <a:chOff x="1872043" y="2918734"/>
            <a:chExt cx="3284286" cy="593859"/>
          </a:xfrm>
        </p:grpSpPr>
        <p:sp>
          <p:nvSpPr>
            <p:cNvPr id="64" name="Rectangle 63"/>
            <p:cNvSpPr/>
            <p:nvPr/>
          </p:nvSpPr>
          <p:spPr>
            <a:xfrm>
              <a:off x="2440555" y="3071133"/>
              <a:ext cx="2715774" cy="4414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400" dirty="0" smtClean="0">
                  <a:solidFill>
                    <a:prstClr val="black"/>
                  </a:solidFill>
                  <a:latin typeface="Constantia"/>
                  <a:cs typeface="Constantia"/>
                </a:rPr>
                <a:t>3 niveaux d’implications dans le système coopératif</a:t>
              </a:r>
              <a:endParaRPr lang="fr-FR" sz="1400" dirty="0">
                <a:solidFill>
                  <a:prstClr val="black"/>
                </a:solidFill>
                <a:latin typeface="Constantia"/>
                <a:cs typeface="Constantia"/>
              </a:endParaRPr>
            </a:p>
          </p:txBody>
        </p:sp>
        <p:cxnSp>
          <p:nvCxnSpPr>
            <p:cNvPr id="68" name="Connecteur droit avec flèche 67"/>
            <p:cNvCxnSpPr>
              <a:stCxn id="50" idx="3"/>
              <a:endCxn id="64" idx="1"/>
            </p:cNvCxnSpPr>
            <p:nvPr/>
          </p:nvCxnSpPr>
          <p:spPr>
            <a:xfrm>
              <a:off x="1872043" y="2918734"/>
              <a:ext cx="568512" cy="373129"/>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grpSp>
      <p:grpSp>
        <p:nvGrpSpPr>
          <p:cNvPr id="24" name="Grouper 23"/>
          <p:cNvGrpSpPr/>
          <p:nvPr/>
        </p:nvGrpSpPr>
        <p:grpSpPr>
          <a:xfrm>
            <a:off x="1872043" y="2918734"/>
            <a:ext cx="3284286" cy="2379373"/>
            <a:chOff x="1719643" y="2402144"/>
            <a:chExt cx="3284286" cy="2379373"/>
          </a:xfrm>
        </p:grpSpPr>
        <p:sp>
          <p:nvSpPr>
            <p:cNvPr id="25" name="Rectangle 24"/>
            <p:cNvSpPr/>
            <p:nvPr/>
          </p:nvSpPr>
          <p:spPr>
            <a:xfrm>
              <a:off x="2288155" y="3098151"/>
              <a:ext cx="2715774" cy="168336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600"/>
                </a:spcAft>
              </a:pPr>
              <a:r>
                <a:rPr lang="fr-FR" sz="1400" dirty="0" smtClean="0">
                  <a:solidFill>
                    <a:prstClr val="black"/>
                  </a:solidFill>
                  <a:latin typeface="Constantia"/>
                  <a:cs typeface="Constantia"/>
                </a:rPr>
                <a:t>Protocole : </a:t>
              </a:r>
            </a:p>
            <a:p>
              <a:pPr algn="ctr" defTabSz="457200" fontAlgn="auto">
                <a:spcBef>
                  <a:spcPts val="0"/>
                </a:spcBef>
                <a:spcAft>
                  <a:spcPts val="0"/>
                </a:spcAft>
              </a:pPr>
              <a:r>
                <a:rPr lang="fr-FR" sz="1400" dirty="0" smtClean="0">
                  <a:solidFill>
                    <a:prstClr val="black"/>
                  </a:solidFill>
                  <a:latin typeface="Constantia"/>
                  <a:cs typeface="Constantia"/>
                </a:rPr>
                <a:t>Une consigne</a:t>
              </a:r>
            </a:p>
            <a:p>
              <a:pPr algn="ctr" defTabSz="457200" fontAlgn="auto">
                <a:spcBef>
                  <a:spcPts val="0"/>
                </a:spcBef>
                <a:spcAft>
                  <a:spcPts val="0"/>
                </a:spcAft>
              </a:pPr>
              <a:r>
                <a:rPr lang="fr-FR" sz="1400" dirty="0" smtClean="0">
                  <a:solidFill>
                    <a:prstClr val="black"/>
                  </a:solidFill>
                  <a:latin typeface="Constantia"/>
                  <a:cs typeface="Constantia"/>
                </a:rPr>
                <a:t>Huit thèmes</a:t>
              </a:r>
            </a:p>
            <a:p>
              <a:pPr algn="ctr" defTabSz="457200" fontAlgn="auto">
                <a:spcBef>
                  <a:spcPts val="0"/>
                </a:spcBef>
                <a:spcAft>
                  <a:spcPts val="0"/>
                </a:spcAft>
              </a:pPr>
              <a:r>
                <a:rPr lang="fr-FR" sz="1400" dirty="0">
                  <a:solidFill>
                    <a:prstClr val="black"/>
                  </a:solidFill>
                  <a:latin typeface="Constantia"/>
                  <a:cs typeface="Constantia"/>
                </a:rPr>
                <a:t>S</a:t>
              </a:r>
              <a:r>
                <a:rPr lang="fr-FR" sz="1400" dirty="0" smtClean="0">
                  <a:solidFill>
                    <a:prstClr val="black"/>
                  </a:solidFill>
                  <a:latin typeface="Constantia"/>
                  <a:cs typeface="Constantia"/>
                </a:rPr>
                <a:t>ix questions ouvertes</a:t>
              </a:r>
            </a:p>
            <a:p>
              <a:pPr algn="ctr" defTabSz="457200" fontAlgn="auto">
                <a:spcBef>
                  <a:spcPts val="0"/>
                </a:spcBef>
                <a:spcAft>
                  <a:spcPts val="0"/>
                </a:spcAft>
              </a:pPr>
              <a:r>
                <a:rPr lang="fr-FR" sz="1400" dirty="0" smtClean="0">
                  <a:solidFill>
                    <a:prstClr val="black"/>
                  </a:solidFill>
                  <a:latin typeface="Constantia"/>
                  <a:cs typeface="Constantia"/>
                </a:rPr>
                <a:t>Une fiche-données</a:t>
              </a:r>
            </a:p>
            <a:p>
              <a:pPr algn="ctr" defTabSz="457200" fontAlgn="auto">
                <a:spcBef>
                  <a:spcPts val="0"/>
                </a:spcBef>
                <a:spcAft>
                  <a:spcPts val="0"/>
                </a:spcAft>
              </a:pPr>
              <a:r>
                <a:rPr lang="fr-FR" sz="1400" dirty="0" smtClean="0">
                  <a:solidFill>
                    <a:prstClr val="black"/>
                  </a:solidFill>
                  <a:latin typeface="Constantia"/>
                  <a:cs typeface="Constantia"/>
                </a:rPr>
                <a:t>Un « livret d’entretien »</a:t>
              </a:r>
            </a:p>
            <a:p>
              <a:pPr algn="ctr" defTabSz="457200" fontAlgn="auto">
                <a:spcBef>
                  <a:spcPts val="0"/>
                </a:spcBef>
                <a:spcAft>
                  <a:spcPts val="0"/>
                </a:spcAft>
              </a:pPr>
              <a:endParaRPr lang="fr-FR" sz="1400" dirty="0">
                <a:solidFill>
                  <a:prstClr val="black"/>
                </a:solidFill>
                <a:latin typeface="Constantia"/>
                <a:cs typeface="Constantia"/>
              </a:endParaRPr>
            </a:p>
          </p:txBody>
        </p:sp>
        <p:cxnSp>
          <p:nvCxnSpPr>
            <p:cNvPr id="26" name="Connecteur droit avec flèche 25"/>
            <p:cNvCxnSpPr>
              <a:stCxn id="50" idx="3"/>
              <a:endCxn id="25" idx="1"/>
            </p:cNvCxnSpPr>
            <p:nvPr/>
          </p:nvCxnSpPr>
          <p:spPr>
            <a:xfrm>
              <a:off x="1719643" y="2402144"/>
              <a:ext cx="568512" cy="153769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grpSp>
      <p:grpSp>
        <p:nvGrpSpPr>
          <p:cNvPr id="33" name="Grouper 32"/>
          <p:cNvGrpSpPr/>
          <p:nvPr/>
        </p:nvGrpSpPr>
        <p:grpSpPr>
          <a:xfrm>
            <a:off x="5243910" y="2557298"/>
            <a:ext cx="2989465" cy="2495430"/>
            <a:chOff x="5243910" y="2557298"/>
            <a:chExt cx="2989465" cy="856392"/>
          </a:xfrm>
        </p:grpSpPr>
        <p:sp>
          <p:nvSpPr>
            <p:cNvPr id="34" name="Accolade fermante 33"/>
            <p:cNvSpPr/>
            <p:nvPr/>
          </p:nvSpPr>
          <p:spPr>
            <a:xfrm>
              <a:off x="5243910" y="2557298"/>
              <a:ext cx="273691" cy="856392"/>
            </a:xfrm>
            <a:prstGeom prst="rightBrac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fr-FR">
                <a:solidFill>
                  <a:prstClr val="black"/>
                </a:solidFill>
                <a:latin typeface="Calibri"/>
              </a:endParaRPr>
            </a:p>
          </p:txBody>
        </p:sp>
        <p:sp>
          <p:nvSpPr>
            <p:cNvPr id="35" name="Rectangle 34"/>
            <p:cNvSpPr/>
            <p:nvPr/>
          </p:nvSpPr>
          <p:spPr>
            <a:xfrm>
              <a:off x="5517601" y="2700476"/>
              <a:ext cx="2715774" cy="5487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400" dirty="0" smtClean="0">
                  <a:solidFill>
                    <a:prstClr val="black"/>
                  </a:solidFill>
                  <a:latin typeface="Constantia"/>
                  <a:cs typeface="Constantia"/>
                </a:rPr>
                <a:t>Environ 50 heures d’enregistrement audio</a:t>
              </a:r>
            </a:p>
            <a:p>
              <a:pPr algn="ctr" defTabSz="457200" fontAlgn="auto">
                <a:spcBef>
                  <a:spcPts val="0"/>
                </a:spcBef>
                <a:spcAft>
                  <a:spcPts val="0"/>
                </a:spcAft>
              </a:pPr>
              <a:r>
                <a:rPr lang="fr-FR" sz="1400" dirty="0" smtClean="0">
                  <a:solidFill>
                    <a:prstClr val="black"/>
                  </a:solidFill>
                  <a:latin typeface="Constantia"/>
                  <a:cs typeface="Constantia"/>
                </a:rPr>
                <a:t>+</a:t>
              </a:r>
            </a:p>
            <a:p>
              <a:pPr algn="ctr" defTabSz="457200" fontAlgn="auto">
                <a:spcBef>
                  <a:spcPts val="0"/>
                </a:spcBef>
                <a:spcAft>
                  <a:spcPts val="0"/>
                </a:spcAft>
              </a:pPr>
              <a:r>
                <a:rPr lang="fr-FR" sz="1400" dirty="0" smtClean="0">
                  <a:solidFill>
                    <a:prstClr val="black"/>
                  </a:solidFill>
                  <a:latin typeface="Constantia"/>
                  <a:cs typeface="Constantia"/>
                </a:rPr>
                <a:t>Notes </a:t>
              </a:r>
            </a:p>
            <a:p>
              <a:pPr algn="ctr" defTabSz="457200" fontAlgn="auto">
                <a:spcBef>
                  <a:spcPts val="0"/>
                </a:spcBef>
                <a:spcAft>
                  <a:spcPts val="0"/>
                </a:spcAft>
              </a:pPr>
              <a:r>
                <a:rPr lang="fr-FR" sz="1400" dirty="0" smtClean="0">
                  <a:solidFill>
                    <a:prstClr val="black"/>
                  </a:solidFill>
                  <a:latin typeface="Constantia"/>
                  <a:cs typeface="Constantia"/>
                </a:rPr>
                <a:t>+</a:t>
              </a:r>
            </a:p>
            <a:p>
              <a:pPr algn="ctr" defTabSz="457200" fontAlgn="auto">
                <a:spcBef>
                  <a:spcPts val="0"/>
                </a:spcBef>
                <a:spcAft>
                  <a:spcPts val="0"/>
                </a:spcAft>
              </a:pPr>
              <a:r>
                <a:rPr lang="fr-FR" sz="1400" dirty="0" smtClean="0">
                  <a:solidFill>
                    <a:prstClr val="black"/>
                  </a:solidFill>
                  <a:latin typeface="Constantia"/>
                  <a:cs typeface="Constantia"/>
                </a:rPr>
                <a:t>Documents</a:t>
              </a:r>
              <a:endParaRPr lang="fr-FR" sz="1400" dirty="0">
                <a:solidFill>
                  <a:prstClr val="black"/>
                </a:solidFill>
                <a:latin typeface="Constantia"/>
                <a:cs typeface="Constantia"/>
              </a:endParaRPr>
            </a:p>
          </p:txBody>
        </p:sp>
      </p:grpSp>
      <p:cxnSp>
        <p:nvCxnSpPr>
          <p:cNvPr id="4" name="Connecteur droit avec flèche 3"/>
          <p:cNvCxnSpPr>
            <a:stCxn id="35" idx="2"/>
          </p:cNvCxnSpPr>
          <p:nvPr/>
        </p:nvCxnSpPr>
        <p:spPr>
          <a:xfrm>
            <a:off x="6875488" y="4573461"/>
            <a:ext cx="0" cy="72464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517601" y="5298107"/>
            <a:ext cx="2715774" cy="44146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400" dirty="0" smtClean="0">
                <a:solidFill>
                  <a:prstClr val="black"/>
                </a:solidFill>
                <a:latin typeface="Constantia"/>
                <a:cs typeface="Constantia"/>
              </a:rPr>
              <a:t>Outils/méthodes </a:t>
            </a:r>
          </a:p>
          <a:p>
            <a:pPr algn="ctr" defTabSz="457200" fontAlgn="auto">
              <a:spcBef>
                <a:spcPts val="0"/>
              </a:spcBef>
              <a:spcAft>
                <a:spcPts val="0"/>
              </a:spcAft>
            </a:pPr>
            <a:r>
              <a:rPr lang="fr-FR" sz="1400" dirty="0" smtClean="0">
                <a:solidFill>
                  <a:prstClr val="black"/>
                </a:solidFill>
                <a:latin typeface="Constantia"/>
                <a:cs typeface="Constantia"/>
              </a:rPr>
              <a:t>d’analyse ?</a:t>
            </a:r>
            <a:endParaRPr lang="fr-FR" sz="1400" dirty="0">
              <a:solidFill>
                <a:prstClr val="black"/>
              </a:solidFill>
              <a:latin typeface="Constantia"/>
              <a:cs typeface="Constantia"/>
            </a:endParaRPr>
          </a:p>
        </p:txBody>
      </p:sp>
      <p:sp>
        <p:nvSpPr>
          <p:cNvPr id="28" name="Rectangle 27"/>
          <p:cNvSpPr/>
          <p:nvPr/>
        </p:nvSpPr>
        <p:spPr>
          <a:xfrm>
            <a:off x="305770" y="5842001"/>
            <a:ext cx="7927606" cy="9042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600"/>
              </a:spcBef>
              <a:spcAft>
                <a:spcPts val="0"/>
              </a:spcAft>
            </a:pPr>
            <a:r>
              <a:rPr lang="fr-FR" sz="1400" dirty="0" smtClean="0">
                <a:solidFill>
                  <a:prstClr val="black"/>
                </a:solidFill>
                <a:latin typeface="Constantia"/>
                <a:cs typeface="Constantia"/>
              </a:rPr>
              <a:t>« Boite à outils » des sociologues/anthropologues/…analyse qualitative en sciences sociales :</a:t>
            </a:r>
          </a:p>
          <a:p>
            <a:pPr algn="ctr" defTabSz="457200" fontAlgn="auto">
              <a:spcBef>
                <a:spcPts val="600"/>
              </a:spcBef>
              <a:spcAft>
                <a:spcPts val="0"/>
              </a:spcAft>
            </a:pPr>
            <a:r>
              <a:rPr lang="fr-FR" sz="1400" dirty="0" smtClean="0">
                <a:solidFill>
                  <a:prstClr val="black"/>
                </a:solidFill>
                <a:latin typeface="Constantia"/>
                <a:cs typeface="Constantia"/>
              </a:rPr>
              <a:t>Découpage et codage thématique</a:t>
            </a:r>
          </a:p>
          <a:p>
            <a:pPr algn="ctr" defTabSz="457200" fontAlgn="auto">
              <a:spcBef>
                <a:spcPts val="0"/>
              </a:spcBef>
              <a:spcAft>
                <a:spcPts val="600"/>
              </a:spcAft>
            </a:pPr>
            <a:r>
              <a:rPr lang="fr-FR" sz="1400" dirty="0" smtClean="0">
                <a:solidFill>
                  <a:prstClr val="black"/>
                </a:solidFill>
                <a:latin typeface="Constantia"/>
                <a:cs typeface="Constantia"/>
              </a:rPr>
              <a:t>Construction d’un « arbre thématique »</a:t>
            </a:r>
          </a:p>
        </p:txBody>
      </p:sp>
    </p:spTree>
    <p:extLst>
      <p:ext uri="{BB962C8B-B14F-4D97-AF65-F5344CB8AC3E}">
        <p14:creationId xmlns:p14="http://schemas.microsoft.com/office/powerpoint/2010/main" val="379100508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strVal val="#ppt_w*0.70"/>
                                          </p:val>
                                        </p:tav>
                                        <p:tav tm="100000">
                                          <p:val>
                                            <p:strVal val="#ppt_w"/>
                                          </p:val>
                                        </p:tav>
                                      </p:tavLst>
                                    </p:anim>
                                    <p:anim calcmode="lin" valueType="num">
                                      <p:cBhvr>
                                        <p:cTn id="8" dur="1000" fill="hold"/>
                                        <p:tgtEl>
                                          <p:spTgt spid="37"/>
                                        </p:tgtEl>
                                        <p:attrNameLst>
                                          <p:attrName>ppt_h</p:attrName>
                                        </p:attrNameLst>
                                      </p:cBhvr>
                                      <p:tavLst>
                                        <p:tav tm="0">
                                          <p:val>
                                            <p:strVal val="#ppt_h"/>
                                          </p:val>
                                        </p:tav>
                                        <p:tav tm="100000">
                                          <p:val>
                                            <p:strVal val="#ppt_h"/>
                                          </p:val>
                                        </p:tav>
                                      </p:tavLst>
                                    </p:anim>
                                    <p:animEffect transition="in" filter="fade">
                                      <p:cBhvr>
                                        <p:cTn id="9" dur="10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1000" fill="hold"/>
                                        <p:tgtEl>
                                          <p:spTgt spid="39"/>
                                        </p:tgtEl>
                                        <p:attrNameLst>
                                          <p:attrName>ppt_w</p:attrName>
                                        </p:attrNameLst>
                                      </p:cBhvr>
                                      <p:tavLst>
                                        <p:tav tm="0">
                                          <p:val>
                                            <p:strVal val="#ppt_w*0.70"/>
                                          </p:val>
                                        </p:tav>
                                        <p:tav tm="100000">
                                          <p:val>
                                            <p:strVal val="#ppt_w"/>
                                          </p:val>
                                        </p:tav>
                                      </p:tavLst>
                                    </p:anim>
                                    <p:anim calcmode="lin" valueType="num">
                                      <p:cBhvr>
                                        <p:cTn id="15" dur="1000" fill="hold"/>
                                        <p:tgtEl>
                                          <p:spTgt spid="39"/>
                                        </p:tgtEl>
                                        <p:attrNameLst>
                                          <p:attrName>ppt_h</p:attrName>
                                        </p:attrNameLst>
                                      </p:cBhvr>
                                      <p:tavLst>
                                        <p:tav tm="0">
                                          <p:val>
                                            <p:strVal val="#ppt_h"/>
                                          </p:val>
                                        </p:tav>
                                        <p:tav tm="100000">
                                          <p:val>
                                            <p:strVal val="#ppt_h"/>
                                          </p:val>
                                        </p:tav>
                                      </p:tavLst>
                                    </p:anim>
                                    <p:animEffect transition="in" filter="fade">
                                      <p:cBhvr>
                                        <p:cTn id="16" dur="10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strVal val="#ppt_w*0.70"/>
                                          </p:val>
                                        </p:tav>
                                        <p:tav tm="100000">
                                          <p:val>
                                            <p:strVal val="#ppt_w"/>
                                          </p:val>
                                        </p:tav>
                                      </p:tavLst>
                                    </p:anim>
                                    <p:anim calcmode="lin" valueType="num">
                                      <p:cBhvr>
                                        <p:cTn id="22" dur="1000" fill="hold"/>
                                        <p:tgtEl>
                                          <p:spTgt spid="3"/>
                                        </p:tgtEl>
                                        <p:attrNameLst>
                                          <p:attrName>ppt_h</p:attrName>
                                        </p:attrNameLst>
                                      </p:cBhvr>
                                      <p:tavLst>
                                        <p:tav tm="0">
                                          <p:val>
                                            <p:strVal val="#ppt_h"/>
                                          </p:val>
                                        </p:tav>
                                        <p:tav tm="100000">
                                          <p:val>
                                            <p:strVal val="#ppt_h"/>
                                          </p:val>
                                        </p:tav>
                                      </p:tavLst>
                                    </p:anim>
                                    <p:animEffect transition="in" filter="fade">
                                      <p:cBhvr>
                                        <p:cTn id="23" dur="1000"/>
                                        <p:tgtEl>
                                          <p:spTgt spid="3"/>
                                        </p:tgtEl>
                                      </p:cBhvr>
                                    </p:animEffect>
                                  </p:childTnLst>
                                </p:cTn>
                              </p:par>
                              <p:par>
                                <p:cTn id="24" presetID="1"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par>
                                <p:cTn id="26" presetID="55"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p:cTn id="28" dur="1000" fill="hold"/>
                                        <p:tgtEl>
                                          <p:spTgt spid="50"/>
                                        </p:tgtEl>
                                        <p:attrNameLst>
                                          <p:attrName>ppt_w</p:attrName>
                                        </p:attrNameLst>
                                      </p:cBhvr>
                                      <p:tavLst>
                                        <p:tav tm="0">
                                          <p:val>
                                            <p:strVal val="#ppt_w*0.70"/>
                                          </p:val>
                                        </p:tav>
                                        <p:tav tm="100000">
                                          <p:val>
                                            <p:strVal val="#ppt_w"/>
                                          </p:val>
                                        </p:tav>
                                      </p:tavLst>
                                    </p:anim>
                                    <p:anim calcmode="lin" valueType="num">
                                      <p:cBhvr>
                                        <p:cTn id="29" dur="1000" fill="hold"/>
                                        <p:tgtEl>
                                          <p:spTgt spid="50"/>
                                        </p:tgtEl>
                                        <p:attrNameLst>
                                          <p:attrName>ppt_h</p:attrName>
                                        </p:attrNameLst>
                                      </p:cBhvr>
                                      <p:tavLst>
                                        <p:tav tm="0">
                                          <p:val>
                                            <p:strVal val="#ppt_h"/>
                                          </p:val>
                                        </p:tav>
                                        <p:tav tm="100000">
                                          <p:val>
                                            <p:strVal val="#ppt_h"/>
                                          </p:val>
                                        </p:tav>
                                      </p:tavLst>
                                    </p:anim>
                                    <p:animEffect transition="in" filter="fade">
                                      <p:cBhvr>
                                        <p:cTn id="30" dur="10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ppt_w</p:attrName>
                                        </p:attrNameLst>
                                      </p:cBhvr>
                                      <p:tavLst>
                                        <p:tav tm="0">
                                          <p:val>
                                            <p:strVal val="#ppt_w*0.70"/>
                                          </p:val>
                                        </p:tav>
                                        <p:tav tm="100000">
                                          <p:val>
                                            <p:strVal val="#ppt_w"/>
                                          </p:val>
                                        </p:tav>
                                      </p:tavLst>
                                    </p:anim>
                                    <p:anim calcmode="lin" valueType="num">
                                      <p:cBhvr>
                                        <p:cTn id="36" dur="1000" fill="hold"/>
                                        <p:tgtEl>
                                          <p:spTgt spid="15"/>
                                        </p:tgtEl>
                                        <p:attrNameLst>
                                          <p:attrName>ppt_h</p:attrName>
                                        </p:attrNameLst>
                                      </p:cBhvr>
                                      <p:tavLst>
                                        <p:tav tm="0">
                                          <p:val>
                                            <p:strVal val="#ppt_h"/>
                                          </p:val>
                                        </p:tav>
                                        <p:tav tm="100000">
                                          <p:val>
                                            <p:strVal val="#ppt_h"/>
                                          </p:val>
                                        </p:tav>
                                      </p:tavLst>
                                    </p:anim>
                                    <p:animEffect transition="in" filter="fade">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1000" fill="hold"/>
                                        <p:tgtEl>
                                          <p:spTgt spid="16"/>
                                        </p:tgtEl>
                                        <p:attrNameLst>
                                          <p:attrName>ppt_w</p:attrName>
                                        </p:attrNameLst>
                                      </p:cBhvr>
                                      <p:tavLst>
                                        <p:tav tm="0">
                                          <p:val>
                                            <p:strVal val="#ppt_w*0.70"/>
                                          </p:val>
                                        </p:tav>
                                        <p:tav tm="100000">
                                          <p:val>
                                            <p:strVal val="#ppt_w"/>
                                          </p:val>
                                        </p:tav>
                                      </p:tavLst>
                                    </p:anim>
                                    <p:anim calcmode="lin" valueType="num">
                                      <p:cBhvr>
                                        <p:cTn id="43" dur="1000" fill="hold"/>
                                        <p:tgtEl>
                                          <p:spTgt spid="16"/>
                                        </p:tgtEl>
                                        <p:attrNameLst>
                                          <p:attrName>ppt_h</p:attrName>
                                        </p:attrNameLst>
                                      </p:cBhvr>
                                      <p:tavLst>
                                        <p:tav tm="0">
                                          <p:val>
                                            <p:strVal val="#ppt_h"/>
                                          </p:val>
                                        </p:tav>
                                        <p:tav tm="100000">
                                          <p:val>
                                            <p:strVal val="#ppt_h"/>
                                          </p:val>
                                        </p:tav>
                                      </p:tavLst>
                                    </p:anim>
                                    <p:animEffect transition="in" filter="fade">
                                      <p:cBhvr>
                                        <p:cTn id="44" dur="10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p:cTn id="49" dur="1000" fill="hold"/>
                                        <p:tgtEl>
                                          <p:spTgt spid="24"/>
                                        </p:tgtEl>
                                        <p:attrNameLst>
                                          <p:attrName>ppt_w</p:attrName>
                                        </p:attrNameLst>
                                      </p:cBhvr>
                                      <p:tavLst>
                                        <p:tav tm="0">
                                          <p:val>
                                            <p:strVal val="#ppt_w*0.70"/>
                                          </p:val>
                                        </p:tav>
                                        <p:tav tm="100000">
                                          <p:val>
                                            <p:strVal val="#ppt_w"/>
                                          </p:val>
                                        </p:tav>
                                      </p:tavLst>
                                    </p:anim>
                                    <p:anim calcmode="lin" valueType="num">
                                      <p:cBhvr>
                                        <p:cTn id="50" dur="1000" fill="hold"/>
                                        <p:tgtEl>
                                          <p:spTgt spid="24"/>
                                        </p:tgtEl>
                                        <p:attrNameLst>
                                          <p:attrName>ppt_h</p:attrName>
                                        </p:attrNameLst>
                                      </p:cBhvr>
                                      <p:tavLst>
                                        <p:tav tm="0">
                                          <p:val>
                                            <p:strVal val="#ppt_h"/>
                                          </p:val>
                                        </p:tav>
                                        <p:tav tm="100000">
                                          <p:val>
                                            <p:strVal val="#ppt_h"/>
                                          </p:val>
                                        </p:tav>
                                      </p:tavLst>
                                    </p:anim>
                                    <p:animEffect transition="in" filter="fade">
                                      <p:cBhvr>
                                        <p:cTn id="51" dur="10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1000" fill="hold"/>
                                        <p:tgtEl>
                                          <p:spTgt spid="33"/>
                                        </p:tgtEl>
                                        <p:attrNameLst>
                                          <p:attrName>ppt_w</p:attrName>
                                        </p:attrNameLst>
                                      </p:cBhvr>
                                      <p:tavLst>
                                        <p:tav tm="0">
                                          <p:val>
                                            <p:strVal val="#ppt_w*0.70"/>
                                          </p:val>
                                        </p:tav>
                                        <p:tav tm="100000">
                                          <p:val>
                                            <p:strVal val="#ppt_w"/>
                                          </p:val>
                                        </p:tav>
                                      </p:tavLst>
                                    </p:anim>
                                    <p:anim calcmode="lin" valueType="num">
                                      <p:cBhvr>
                                        <p:cTn id="57" dur="1000" fill="hold"/>
                                        <p:tgtEl>
                                          <p:spTgt spid="33"/>
                                        </p:tgtEl>
                                        <p:attrNameLst>
                                          <p:attrName>ppt_h</p:attrName>
                                        </p:attrNameLst>
                                      </p:cBhvr>
                                      <p:tavLst>
                                        <p:tav tm="0">
                                          <p:val>
                                            <p:strVal val="#ppt_h"/>
                                          </p:val>
                                        </p:tav>
                                        <p:tav tm="100000">
                                          <p:val>
                                            <p:strVal val="#ppt_h"/>
                                          </p:val>
                                        </p:tav>
                                      </p:tavLst>
                                    </p:anim>
                                    <p:animEffect transition="in" filter="fade">
                                      <p:cBhvr>
                                        <p:cTn id="58" dur="10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strVal val="#ppt_w*0.70"/>
                                          </p:val>
                                        </p:tav>
                                        <p:tav tm="100000">
                                          <p:val>
                                            <p:strVal val="#ppt_w"/>
                                          </p:val>
                                        </p:tav>
                                      </p:tavLst>
                                    </p:anim>
                                    <p:anim calcmode="lin" valueType="num">
                                      <p:cBhvr>
                                        <p:cTn id="64" dur="1000" fill="hold"/>
                                        <p:tgtEl>
                                          <p:spTgt spid="4"/>
                                        </p:tgtEl>
                                        <p:attrNameLst>
                                          <p:attrName>ppt_h</p:attrName>
                                        </p:attrNameLst>
                                      </p:cBhvr>
                                      <p:tavLst>
                                        <p:tav tm="0">
                                          <p:val>
                                            <p:strVal val="#ppt_h"/>
                                          </p:val>
                                        </p:tav>
                                        <p:tav tm="100000">
                                          <p:val>
                                            <p:strVal val="#ppt_h"/>
                                          </p:val>
                                        </p:tav>
                                      </p:tavLst>
                                    </p:anim>
                                    <p:animEffect transition="in" filter="fade">
                                      <p:cBhvr>
                                        <p:cTn id="65" dur="1000"/>
                                        <p:tgtEl>
                                          <p:spTgt spid="4"/>
                                        </p:tgtEl>
                                      </p:cBhvr>
                                    </p:animEffect>
                                  </p:childTnLst>
                                </p:cTn>
                              </p:par>
                              <p:par>
                                <p:cTn id="66" presetID="55"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1000" fill="hold"/>
                                        <p:tgtEl>
                                          <p:spTgt spid="27"/>
                                        </p:tgtEl>
                                        <p:attrNameLst>
                                          <p:attrName>ppt_w</p:attrName>
                                        </p:attrNameLst>
                                      </p:cBhvr>
                                      <p:tavLst>
                                        <p:tav tm="0">
                                          <p:val>
                                            <p:strVal val="#ppt_w*0.70"/>
                                          </p:val>
                                        </p:tav>
                                        <p:tav tm="100000">
                                          <p:val>
                                            <p:strVal val="#ppt_w"/>
                                          </p:val>
                                        </p:tav>
                                      </p:tavLst>
                                    </p:anim>
                                    <p:anim calcmode="lin" valueType="num">
                                      <p:cBhvr>
                                        <p:cTn id="69" dur="1000" fill="hold"/>
                                        <p:tgtEl>
                                          <p:spTgt spid="27"/>
                                        </p:tgtEl>
                                        <p:attrNameLst>
                                          <p:attrName>ppt_h</p:attrName>
                                        </p:attrNameLst>
                                      </p:cBhvr>
                                      <p:tavLst>
                                        <p:tav tm="0">
                                          <p:val>
                                            <p:strVal val="#ppt_h"/>
                                          </p:val>
                                        </p:tav>
                                        <p:tav tm="100000">
                                          <p:val>
                                            <p:strVal val="#ppt_h"/>
                                          </p:val>
                                        </p:tav>
                                      </p:tavLst>
                                    </p:anim>
                                    <p:animEffect transition="in" filter="fade">
                                      <p:cBhvr>
                                        <p:cTn id="70" dur="1000"/>
                                        <p:tgtEl>
                                          <p:spTgt spid="27"/>
                                        </p:tgtEl>
                                      </p:cBhvr>
                                    </p:animEffect>
                                  </p:childTnLst>
                                </p:cTn>
                              </p:par>
                            </p:childTnLst>
                          </p:cTn>
                        </p:par>
                      </p:childTnLst>
                    </p:cTn>
                  </p:par>
                  <p:par>
                    <p:cTn id="71" fill="hold">
                      <p:stCondLst>
                        <p:cond delay="indefinite"/>
                      </p:stCondLst>
                      <p:childTnLst>
                        <p:par>
                          <p:cTn id="72" fill="hold">
                            <p:stCondLst>
                              <p:cond delay="0"/>
                            </p:stCondLst>
                            <p:childTnLst>
                              <p:par>
                                <p:cTn id="73" presetID="55"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p:cTn id="75" dur="1000" fill="hold"/>
                                        <p:tgtEl>
                                          <p:spTgt spid="28"/>
                                        </p:tgtEl>
                                        <p:attrNameLst>
                                          <p:attrName>ppt_w</p:attrName>
                                        </p:attrNameLst>
                                      </p:cBhvr>
                                      <p:tavLst>
                                        <p:tav tm="0">
                                          <p:val>
                                            <p:strVal val="#ppt_w*0.70"/>
                                          </p:val>
                                        </p:tav>
                                        <p:tav tm="100000">
                                          <p:val>
                                            <p:strVal val="#ppt_w"/>
                                          </p:val>
                                        </p:tav>
                                      </p:tavLst>
                                    </p:anim>
                                    <p:anim calcmode="lin" valueType="num">
                                      <p:cBhvr>
                                        <p:cTn id="76" dur="1000" fill="hold"/>
                                        <p:tgtEl>
                                          <p:spTgt spid="28"/>
                                        </p:tgtEl>
                                        <p:attrNameLst>
                                          <p:attrName>ppt_h</p:attrName>
                                        </p:attrNameLst>
                                      </p:cBhvr>
                                      <p:tavLst>
                                        <p:tav tm="0">
                                          <p:val>
                                            <p:strVal val="#ppt_h"/>
                                          </p:val>
                                        </p:tav>
                                        <p:tav tm="100000">
                                          <p:val>
                                            <p:strVal val="#ppt_h"/>
                                          </p:val>
                                        </p:tav>
                                      </p:tavLst>
                                    </p:anim>
                                    <p:animEffect transition="in" filter="fade">
                                      <p:cBhvr>
                                        <p:cTn id="7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50" grpId="0" animBg="1"/>
      <p:bldP spid="27" grpId="0" animBg="1"/>
      <p:bldP spid="2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Titre 1"/>
          <p:cNvSpPr>
            <a:spLocks noGrp="1"/>
          </p:cNvSpPr>
          <p:nvPr>
            <p:ph type="title"/>
          </p:nvPr>
        </p:nvSpPr>
        <p:spPr>
          <a:xfrm>
            <a:off x="1270000" y="0"/>
            <a:ext cx="7874000" cy="916784"/>
          </a:xfrm>
          <a:solidFill>
            <a:srgbClr val="669900"/>
          </a:solidFill>
          <a:ln w="19050" cmpd="sng">
            <a:solidFill>
              <a:srgbClr val="000000"/>
            </a:solidFill>
          </a:ln>
        </p:spPr>
        <p:txBody>
          <a:bodyPr>
            <a:noAutofit/>
          </a:bodyPr>
          <a:lstStyle/>
          <a:p>
            <a:pPr algn="r">
              <a:spcBef>
                <a:spcPts val="600"/>
              </a:spcBef>
              <a:spcAft>
                <a:spcPts val="600"/>
              </a:spcAft>
            </a:pPr>
            <a:r>
              <a:rPr lang="fr-FR" sz="2000" b="1" dirty="0" smtClean="0">
                <a:solidFill>
                  <a:srgbClr val="002060"/>
                </a:solidFill>
                <a:latin typeface="Constantia"/>
                <a:cs typeface="Constantia"/>
              </a:rPr>
              <a:t>Construction d’un « panorama motivationnel »</a:t>
            </a:r>
            <a:br>
              <a:rPr lang="fr-FR" sz="2000" b="1" dirty="0" smtClean="0">
                <a:solidFill>
                  <a:srgbClr val="002060"/>
                </a:solidFill>
                <a:latin typeface="Constantia"/>
                <a:cs typeface="Constantia"/>
              </a:rPr>
            </a:br>
            <a:r>
              <a:rPr lang="fr-FR" sz="2000" b="1" dirty="0" smtClean="0">
                <a:solidFill>
                  <a:srgbClr val="002060"/>
                </a:solidFill>
                <a:latin typeface="Constantia"/>
                <a:cs typeface="Constantia"/>
              </a:rPr>
              <a:t>étape 1</a:t>
            </a:r>
            <a:endParaRPr lang="fr-FR" sz="2000" dirty="0">
              <a:latin typeface="Constantia"/>
              <a:cs typeface="Constantia"/>
            </a:endParaRPr>
          </a:p>
        </p:txBody>
      </p:sp>
      <p:sp>
        <p:nvSpPr>
          <p:cNvPr id="32" name="ZoneTexte 31"/>
          <p:cNvSpPr txBox="1"/>
          <p:nvPr/>
        </p:nvSpPr>
        <p:spPr>
          <a:xfrm>
            <a:off x="305769" y="208898"/>
            <a:ext cx="620584" cy="707886"/>
          </a:xfrm>
          <a:prstGeom prst="rect">
            <a:avLst/>
          </a:prstGeom>
          <a:noFill/>
          <a:ln>
            <a:solidFill>
              <a:schemeClr val="tx1"/>
            </a:solidFill>
          </a:ln>
        </p:spPr>
        <p:txBody>
          <a:bodyPr wrap="square" rtlCol="0">
            <a:spAutoFit/>
          </a:bodyPr>
          <a:lstStyle/>
          <a:p>
            <a:pPr algn="ctr" defTabSz="457200" fontAlgn="auto">
              <a:spcBef>
                <a:spcPts val="0"/>
              </a:spcBef>
              <a:spcAft>
                <a:spcPts val="0"/>
              </a:spcAft>
            </a:pPr>
            <a:r>
              <a:rPr lang="fr-FR" sz="4000" b="1" dirty="0">
                <a:solidFill>
                  <a:srgbClr val="669900"/>
                </a:solidFill>
                <a:latin typeface="Brush Script MT Italic"/>
                <a:cs typeface="Brush Script MT Italic"/>
              </a:rPr>
              <a:t>4</a:t>
            </a:r>
          </a:p>
        </p:txBody>
      </p:sp>
      <p:sp>
        <p:nvSpPr>
          <p:cNvPr id="29" name="Rectangle 28"/>
          <p:cNvSpPr/>
          <p:nvPr/>
        </p:nvSpPr>
        <p:spPr>
          <a:xfrm>
            <a:off x="152502" y="1203007"/>
            <a:ext cx="2188589" cy="57000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2000" b="1" dirty="0" err="1" smtClean="0">
                <a:solidFill>
                  <a:prstClr val="black"/>
                </a:solidFill>
                <a:latin typeface="Constantia"/>
                <a:cs typeface="Constantia"/>
              </a:rPr>
              <a:t>Thématisation</a:t>
            </a:r>
            <a:endParaRPr lang="fr-FR" sz="2000" b="1" dirty="0">
              <a:solidFill>
                <a:prstClr val="black"/>
              </a:solidFill>
              <a:latin typeface="Constantia"/>
              <a:cs typeface="Constantia"/>
            </a:endParaRPr>
          </a:p>
        </p:txBody>
      </p:sp>
      <p:grpSp>
        <p:nvGrpSpPr>
          <p:cNvPr id="10" name="Grouper 9"/>
          <p:cNvGrpSpPr/>
          <p:nvPr/>
        </p:nvGrpSpPr>
        <p:grpSpPr>
          <a:xfrm>
            <a:off x="152502" y="1773016"/>
            <a:ext cx="1960778" cy="1597134"/>
            <a:chOff x="152502" y="1773016"/>
            <a:chExt cx="1960778" cy="1597134"/>
          </a:xfrm>
        </p:grpSpPr>
        <p:cxnSp>
          <p:nvCxnSpPr>
            <p:cNvPr id="30" name="Connecteur droit avec flèche 29"/>
            <p:cNvCxnSpPr/>
            <p:nvPr/>
          </p:nvCxnSpPr>
          <p:spPr>
            <a:xfrm>
              <a:off x="815403" y="1773016"/>
              <a:ext cx="0" cy="27432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36" name="Rectangle 35"/>
            <p:cNvSpPr/>
            <p:nvPr/>
          </p:nvSpPr>
          <p:spPr>
            <a:xfrm>
              <a:off x="152502" y="2047337"/>
              <a:ext cx="1249578" cy="38090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224 Thèmes</a:t>
              </a:r>
              <a:endParaRPr lang="fr-FR" sz="1600" dirty="0">
                <a:solidFill>
                  <a:prstClr val="black"/>
                </a:solidFill>
                <a:latin typeface="Constantia"/>
                <a:cs typeface="Constantia"/>
              </a:endParaRPr>
            </a:p>
          </p:txBody>
        </p:sp>
        <p:sp>
          <p:nvSpPr>
            <p:cNvPr id="38" name="Rectangle 37"/>
            <p:cNvSpPr/>
            <p:nvPr/>
          </p:nvSpPr>
          <p:spPr>
            <a:xfrm>
              <a:off x="152502" y="2532238"/>
              <a:ext cx="1960778" cy="37055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30 Sous-Rubriques</a:t>
              </a:r>
              <a:endParaRPr lang="fr-FR" sz="1600" dirty="0">
                <a:solidFill>
                  <a:prstClr val="black"/>
                </a:solidFill>
                <a:latin typeface="Constantia"/>
                <a:cs typeface="Constantia"/>
              </a:endParaRPr>
            </a:p>
          </p:txBody>
        </p:sp>
        <p:sp>
          <p:nvSpPr>
            <p:cNvPr id="40" name="Rectangle 39"/>
            <p:cNvSpPr/>
            <p:nvPr/>
          </p:nvSpPr>
          <p:spPr>
            <a:xfrm>
              <a:off x="152502" y="3001613"/>
              <a:ext cx="1249578" cy="368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5 Rubriques </a:t>
              </a:r>
              <a:endParaRPr lang="fr-FR" sz="1600" dirty="0">
                <a:solidFill>
                  <a:prstClr val="black"/>
                </a:solidFill>
                <a:latin typeface="Constantia"/>
                <a:cs typeface="Constantia"/>
              </a:endParaRPr>
            </a:p>
          </p:txBody>
        </p:sp>
      </p:grpSp>
      <p:grpSp>
        <p:nvGrpSpPr>
          <p:cNvPr id="9" name="Grouper 8"/>
          <p:cNvGrpSpPr/>
          <p:nvPr/>
        </p:nvGrpSpPr>
        <p:grpSpPr>
          <a:xfrm>
            <a:off x="152502" y="3370150"/>
            <a:ext cx="2024266" cy="696627"/>
            <a:chOff x="152502" y="3370150"/>
            <a:chExt cx="2024266" cy="696627"/>
          </a:xfrm>
        </p:grpSpPr>
        <p:cxnSp>
          <p:nvCxnSpPr>
            <p:cNvPr id="41" name="Connecteur droit avec flèche 40"/>
            <p:cNvCxnSpPr/>
            <p:nvPr/>
          </p:nvCxnSpPr>
          <p:spPr>
            <a:xfrm>
              <a:off x="815403" y="3370150"/>
              <a:ext cx="0" cy="32809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42" name="Rectangle 41"/>
            <p:cNvSpPr/>
            <p:nvPr/>
          </p:nvSpPr>
          <p:spPr>
            <a:xfrm>
              <a:off x="152502" y="3698240"/>
              <a:ext cx="2024266" cy="368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2 Grands Ensembles</a:t>
              </a:r>
              <a:endParaRPr lang="fr-FR" sz="1600" dirty="0">
                <a:solidFill>
                  <a:prstClr val="black"/>
                </a:solidFill>
                <a:latin typeface="Constantia"/>
                <a:cs typeface="Constantia"/>
              </a:endParaRPr>
            </a:p>
          </p:txBody>
        </p:sp>
      </p:grpSp>
      <p:pic>
        <p:nvPicPr>
          <p:cNvPr id="43" name="Image 42"/>
          <p:cNvPicPr>
            <a:picLocks noChangeAspect="1"/>
          </p:cNvPicPr>
          <p:nvPr/>
        </p:nvPicPr>
        <p:blipFill>
          <a:blip r:embed="rId3"/>
          <a:stretch>
            <a:fillRect/>
          </a:stretch>
        </p:blipFill>
        <p:spPr>
          <a:xfrm>
            <a:off x="2784553" y="2121633"/>
            <a:ext cx="6210043" cy="4657532"/>
          </a:xfrm>
          <a:prstGeom prst="rect">
            <a:avLst/>
          </a:prstGeom>
        </p:spPr>
      </p:pic>
      <p:grpSp>
        <p:nvGrpSpPr>
          <p:cNvPr id="14" name="Grouper 13"/>
          <p:cNvGrpSpPr/>
          <p:nvPr/>
        </p:nvGrpSpPr>
        <p:grpSpPr>
          <a:xfrm>
            <a:off x="363210" y="4066777"/>
            <a:ext cx="2307055" cy="2245095"/>
            <a:chOff x="363210" y="4066777"/>
            <a:chExt cx="2307055" cy="2245095"/>
          </a:xfrm>
        </p:grpSpPr>
        <p:cxnSp>
          <p:nvCxnSpPr>
            <p:cNvPr id="45" name="Connecteur droit 44"/>
            <p:cNvCxnSpPr/>
            <p:nvPr/>
          </p:nvCxnSpPr>
          <p:spPr>
            <a:xfrm>
              <a:off x="363210" y="4066777"/>
              <a:ext cx="0" cy="1501308"/>
            </a:xfrm>
            <a:prstGeom prst="line">
              <a:avLst/>
            </a:prstGeom>
          </p:spPr>
          <p:style>
            <a:lnRef idx="1">
              <a:schemeClr val="accent6"/>
            </a:lnRef>
            <a:fillRef idx="0">
              <a:schemeClr val="accent6"/>
            </a:fillRef>
            <a:effectRef idx="0">
              <a:schemeClr val="accent6"/>
            </a:effectRef>
            <a:fontRef idx="minor">
              <a:schemeClr val="tx1"/>
            </a:fontRef>
          </p:style>
        </p:cxnSp>
        <p:grpSp>
          <p:nvGrpSpPr>
            <p:cNvPr id="8" name="Grouper 7"/>
            <p:cNvGrpSpPr/>
            <p:nvPr/>
          </p:nvGrpSpPr>
          <p:grpSpPr>
            <a:xfrm>
              <a:off x="363210" y="4207263"/>
              <a:ext cx="2307055" cy="777789"/>
              <a:chOff x="363210" y="4207263"/>
              <a:chExt cx="2307055" cy="777789"/>
            </a:xfrm>
          </p:grpSpPr>
          <p:cxnSp>
            <p:nvCxnSpPr>
              <p:cNvPr id="44" name="Connecteur droit avec flèche 43"/>
              <p:cNvCxnSpPr/>
              <p:nvPr/>
            </p:nvCxnSpPr>
            <p:spPr>
              <a:xfrm>
                <a:off x="363210" y="4476827"/>
                <a:ext cx="4521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48" name="Rectangle 47"/>
              <p:cNvSpPr/>
              <p:nvPr/>
            </p:nvSpPr>
            <p:spPr>
              <a:xfrm>
                <a:off x="815403" y="4207263"/>
                <a:ext cx="1854862" cy="77778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Processus de construction du système coopératif</a:t>
                </a:r>
                <a:endParaRPr lang="fr-FR" sz="1600" dirty="0">
                  <a:solidFill>
                    <a:prstClr val="black"/>
                  </a:solidFill>
                  <a:latin typeface="Constantia"/>
                  <a:cs typeface="Constantia"/>
                </a:endParaRPr>
              </a:p>
            </p:txBody>
          </p:sp>
        </p:grpSp>
        <p:grpSp>
          <p:nvGrpSpPr>
            <p:cNvPr id="51" name="Grouper 50"/>
            <p:cNvGrpSpPr/>
            <p:nvPr/>
          </p:nvGrpSpPr>
          <p:grpSpPr>
            <a:xfrm>
              <a:off x="363210" y="5173579"/>
              <a:ext cx="2307055" cy="1138293"/>
              <a:chOff x="363210" y="4207263"/>
              <a:chExt cx="2307055" cy="777789"/>
            </a:xfrm>
          </p:grpSpPr>
          <p:cxnSp>
            <p:nvCxnSpPr>
              <p:cNvPr id="52" name="Connecteur droit avec flèche 51"/>
              <p:cNvCxnSpPr/>
              <p:nvPr/>
            </p:nvCxnSpPr>
            <p:spPr>
              <a:xfrm>
                <a:off x="363210" y="4476827"/>
                <a:ext cx="4521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53" name="Rectangle 52"/>
              <p:cNvSpPr/>
              <p:nvPr/>
            </p:nvSpPr>
            <p:spPr>
              <a:xfrm>
                <a:off x="815403" y="4207263"/>
                <a:ext cx="1854862" cy="77778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Articulation coopérative/environnement/ pratiques agricoles</a:t>
                </a:r>
                <a:endParaRPr lang="fr-FR" sz="1600" dirty="0">
                  <a:solidFill>
                    <a:prstClr val="black"/>
                  </a:solidFill>
                  <a:latin typeface="Constantia"/>
                  <a:cs typeface="Constantia"/>
                </a:endParaRPr>
              </a:p>
            </p:txBody>
          </p:sp>
        </p:grpSp>
      </p:grpSp>
      <p:grpSp>
        <p:nvGrpSpPr>
          <p:cNvPr id="12" name="Grouper 11"/>
          <p:cNvGrpSpPr/>
          <p:nvPr/>
        </p:nvGrpSpPr>
        <p:grpSpPr>
          <a:xfrm>
            <a:off x="2332360" y="1193685"/>
            <a:ext cx="6662236" cy="739681"/>
            <a:chOff x="2332360" y="1193685"/>
            <a:chExt cx="6662236" cy="739681"/>
          </a:xfrm>
        </p:grpSpPr>
        <p:sp>
          <p:nvSpPr>
            <p:cNvPr id="54" name="Rectangle 53"/>
            <p:cNvSpPr/>
            <p:nvPr/>
          </p:nvSpPr>
          <p:spPr>
            <a:xfrm>
              <a:off x="2784553" y="1193685"/>
              <a:ext cx="6210043" cy="7396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just" defTabSz="457200" fontAlgn="auto">
                <a:spcBef>
                  <a:spcPts val="0"/>
                </a:spcBef>
                <a:spcAft>
                  <a:spcPts val="0"/>
                </a:spcAft>
              </a:pPr>
              <a:r>
                <a:rPr lang="fr-FR" sz="1400" dirty="0" smtClean="0">
                  <a:solidFill>
                    <a:prstClr val="black"/>
                  </a:solidFill>
                  <a:latin typeface="Constantia"/>
                  <a:cs typeface="Constantia"/>
                </a:rPr>
                <a:t>« … </a:t>
              </a:r>
              <a:r>
                <a:rPr lang="fr-FR" sz="1400" i="1" dirty="0" smtClean="0">
                  <a:solidFill>
                    <a:prstClr val="black"/>
                  </a:solidFill>
                  <a:latin typeface="Constantia"/>
                  <a:cs typeface="Constantia"/>
                </a:rPr>
                <a:t>transposition d’un corpus donné en un certain nombre de thèmes représentatifs du contenu analysé et ce, en rapport avec l’orientation de recherche (la problématique).</a:t>
              </a:r>
              <a:r>
                <a:rPr lang="fr-FR" sz="1400" dirty="0" smtClean="0">
                  <a:solidFill>
                    <a:prstClr val="black"/>
                  </a:solidFill>
                  <a:latin typeface="Constantia"/>
                  <a:cs typeface="Constantia"/>
                </a:rPr>
                <a:t> » (Paillé et Mucchielli, 2012 : 232)</a:t>
              </a:r>
              <a:endParaRPr lang="fr-FR" sz="1400" dirty="0">
                <a:solidFill>
                  <a:prstClr val="black"/>
                </a:solidFill>
                <a:latin typeface="Constantia"/>
                <a:cs typeface="Constantia"/>
              </a:endParaRPr>
            </a:p>
          </p:txBody>
        </p:sp>
        <p:cxnSp>
          <p:nvCxnSpPr>
            <p:cNvPr id="55" name="Connecteur droit avec flèche 54"/>
            <p:cNvCxnSpPr/>
            <p:nvPr/>
          </p:nvCxnSpPr>
          <p:spPr>
            <a:xfrm>
              <a:off x="2332360" y="1501723"/>
              <a:ext cx="4521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37080969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p:cTn id="24" dur="1000" fill="hold"/>
                                        <p:tgtEl>
                                          <p:spTgt spid="43"/>
                                        </p:tgtEl>
                                        <p:attrNameLst>
                                          <p:attrName>ppt_w</p:attrName>
                                        </p:attrNameLst>
                                      </p:cBhvr>
                                      <p:tavLst>
                                        <p:tav tm="0">
                                          <p:val>
                                            <p:strVal val="#ppt_w*0.70"/>
                                          </p:val>
                                        </p:tav>
                                        <p:tav tm="100000">
                                          <p:val>
                                            <p:strVal val="#ppt_w"/>
                                          </p:val>
                                        </p:tav>
                                      </p:tavLst>
                                    </p:anim>
                                    <p:anim calcmode="lin" valueType="num">
                                      <p:cBhvr>
                                        <p:cTn id="25" dur="1000" fill="hold"/>
                                        <p:tgtEl>
                                          <p:spTgt spid="43"/>
                                        </p:tgtEl>
                                        <p:attrNameLst>
                                          <p:attrName>ppt_h</p:attrName>
                                        </p:attrNameLst>
                                      </p:cBhvr>
                                      <p:tavLst>
                                        <p:tav tm="0">
                                          <p:val>
                                            <p:strVal val="#ppt_h"/>
                                          </p:val>
                                        </p:tav>
                                        <p:tav tm="100000">
                                          <p:val>
                                            <p:strVal val="#ppt_h"/>
                                          </p:val>
                                        </p:tav>
                                      </p:tavLst>
                                    </p:anim>
                                    <p:animEffect transition="in" filter="fade">
                                      <p:cBhvr>
                                        <p:cTn id="26" dur="10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Titre 1"/>
          <p:cNvSpPr>
            <a:spLocks noGrp="1"/>
          </p:cNvSpPr>
          <p:nvPr>
            <p:ph type="title"/>
          </p:nvPr>
        </p:nvSpPr>
        <p:spPr>
          <a:xfrm>
            <a:off x="1270000" y="0"/>
            <a:ext cx="7874000" cy="916784"/>
          </a:xfrm>
          <a:solidFill>
            <a:srgbClr val="669900"/>
          </a:solidFill>
          <a:ln w="19050" cmpd="sng">
            <a:solidFill>
              <a:srgbClr val="000000"/>
            </a:solidFill>
          </a:ln>
        </p:spPr>
        <p:txBody>
          <a:bodyPr>
            <a:noAutofit/>
          </a:bodyPr>
          <a:lstStyle/>
          <a:p>
            <a:pPr algn="r">
              <a:spcBef>
                <a:spcPts val="600"/>
              </a:spcBef>
              <a:spcAft>
                <a:spcPts val="600"/>
              </a:spcAft>
            </a:pPr>
            <a:r>
              <a:rPr lang="fr-FR" sz="2000" b="1" dirty="0" smtClean="0">
                <a:solidFill>
                  <a:srgbClr val="002060"/>
                </a:solidFill>
                <a:latin typeface="Constantia"/>
                <a:cs typeface="Constantia"/>
              </a:rPr>
              <a:t>Construction d’un « panorama motivationnel »</a:t>
            </a:r>
            <a:br>
              <a:rPr lang="fr-FR" sz="2000" b="1" dirty="0" smtClean="0">
                <a:solidFill>
                  <a:srgbClr val="002060"/>
                </a:solidFill>
                <a:latin typeface="Constantia"/>
                <a:cs typeface="Constantia"/>
              </a:rPr>
            </a:br>
            <a:r>
              <a:rPr lang="fr-FR" sz="2000" b="1" dirty="0" smtClean="0">
                <a:solidFill>
                  <a:srgbClr val="002060"/>
                </a:solidFill>
                <a:latin typeface="Constantia"/>
                <a:cs typeface="Constantia"/>
              </a:rPr>
              <a:t>étape 2</a:t>
            </a:r>
            <a:endParaRPr lang="fr-FR" sz="2000" dirty="0">
              <a:latin typeface="Constantia"/>
              <a:cs typeface="Constantia"/>
            </a:endParaRPr>
          </a:p>
        </p:txBody>
      </p:sp>
      <p:sp>
        <p:nvSpPr>
          <p:cNvPr id="32" name="ZoneTexte 31"/>
          <p:cNvSpPr txBox="1"/>
          <p:nvPr/>
        </p:nvSpPr>
        <p:spPr>
          <a:xfrm>
            <a:off x="305769" y="208898"/>
            <a:ext cx="620584" cy="707886"/>
          </a:xfrm>
          <a:prstGeom prst="rect">
            <a:avLst/>
          </a:prstGeom>
          <a:noFill/>
          <a:ln>
            <a:solidFill>
              <a:schemeClr val="tx1"/>
            </a:solidFill>
          </a:ln>
        </p:spPr>
        <p:txBody>
          <a:bodyPr wrap="square" rtlCol="0">
            <a:spAutoFit/>
          </a:bodyPr>
          <a:lstStyle/>
          <a:p>
            <a:pPr algn="ctr" defTabSz="457200" fontAlgn="auto">
              <a:spcBef>
                <a:spcPts val="0"/>
              </a:spcBef>
              <a:spcAft>
                <a:spcPts val="0"/>
              </a:spcAft>
            </a:pPr>
            <a:r>
              <a:rPr lang="fr-FR" sz="4000" b="1" dirty="0" smtClean="0">
                <a:solidFill>
                  <a:srgbClr val="669900"/>
                </a:solidFill>
                <a:latin typeface="Brush Script MT Italic"/>
                <a:cs typeface="Brush Script MT Italic"/>
              </a:rPr>
              <a:t>5</a:t>
            </a:r>
            <a:endParaRPr lang="fr-FR" sz="4000" b="1" dirty="0">
              <a:solidFill>
                <a:srgbClr val="669900"/>
              </a:solidFill>
              <a:latin typeface="Brush Script MT Italic"/>
              <a:cs typeface="Brush Script MT Italic"/>
            </a:endParaRPr>
          </a:p>
        </p:txBody>
      </p:sp>
      <p:sp>
        <p:nvSpPr>
          <p:cNvPr id="29" name="Rectangle 28"/>
          <p:cNvSpPr/>
          <p:nvPr/>
        </p:nvSpPr>
        <p:spPr>
          <a:xfrm>
            <a:off x="136669" y="1048579"/>
            <a:ext cx="2188589" cy="116275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b="1" dirty="0" smtClean="0">
                <a:solidFill>
                  <a:prstClr val="black"/>
                </a:solidFill>
                <a:latin typeface="Constantia"/>
                <a:cs typeface="Constantia"/>
              </a:rPr>
              <a:t>Construction d’un Arbre Thématique</a:t>
            </a:r>
            <a:endParaRPr lang="fr-FR" b="1" dirty="0">
              <a:solidFill>
                <a:prstClr val="black"/>
              </a:solidFill>
              <a:latin typeface="Constantia"/>
              <a:cs typeface="Constantia"/>
            </a:endParaRPr>
          </a:p>
        </p:txBody>
      </p:sp>
      <p:grpSp>
        <p:nvGrpSpPr>
          <p:cNvPr id="2" name="Grouper 1"/>
          <p:cNvGrpSpPr/>
          <p:nvPr/>
        </p:nvGrpSpPr>
        <p:grpSpPr>
          <a:xfrm>
            <a:off x="136669" y="2211333"/>
            <a:ext cx="1960778" cy="1076035"/>
            <a:chOff x="152501" y="1618588"/>
            <a:chExt cx="2188589" cy="1076035"/>
          </a:xfrm>
        </p:grpSpPr>
        <p:cxnSp>
          <p:nvCxnSpPr>
            <p:cNvPr id="30" name="Connecteur droit avec flèche 29"/>
            <p:cNvCxnSpPr/>
            <p:nvPr/>
          </p:nvCxnSpPr>
          <p:spPr>
            <a:xfrm>
              <a:off x="815403" y="1618588"/>
              <a:ext cx="0" cy="591134"/>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36" name="Rectangle 35"/>
            <p:cNvSpPr/>
            <p:nvPr/>
          </p:nvSpPr>
          <p:spPr>
            <a:xfrm>
              <a:off x="152501" y="2209722"/>
              <a:ext cx="2188589" cy="4849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Regroupements thématiques</a:t>
              </a:r>
              <a:endParaRPr lang="fr-FR" sz="1600" dirty="0">
                <a:solidFill>
                  <a:prstClr val="black"/>
                </a:solidFill>
                <a:latin typeface="Constantia"/>
                <a:cs typeface="Constantia"/>
              </a:endParaRPr>
            </a:p>
          </p:txBody>
        </p:sp>
      </p:grpSp>
      <p:grpSp>
        <p:nvGrpSpPr>
          <p:cNvPr id="20" name="Grouper 19"/>
          <p:cNvGrpSpPr/>
          <p:nvPr/>
        </p:nvGrpSpPr>
        <p:grpSpPr>
          <a:xfrm>
            <a:off x="136668" y="3383984"/>
            <a:ext cx="1960778" cy="873451"/>
            <a:chOff x="136668" y="3383984"/>
            <a:chExt cx="1960778" cy="873451"/>
          </a:xfrm>
        </p:grpSpPr>
        <p:sp>
          <p:nvSpPr>
            <p:cNvPr id="38" name="Rectangle 37"/>
            <p:cNvSpPr/>
            <p:nvPr/>
          </p:nvSpPr>
          <p:spPr>
            <a:xfrm>
              <a:off x="136668" y="3383984"/>
              <a:ext cx="1960778" cy="37055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3 axes</a:t>
              </a:r>
              <a:endParaRPr lang="fr-FR" sz="1600" dirty="0">
                <a:solidFill>
                  <a:prstClr val="black"/>
                </a:solidFill>
                <a:latin typeface="Constantia"/>
                <a:cs typeface="Constantia"/>
              </a:endParaRPr>
            </a:p>
          </p:txBody>
        </p:sp>
        <p:sp>
          <p:nvSpPr>
            <p:cNvPr id="40" name="Rectangle 39"/>
            <p:cNvSpPr/>
            <p:nvPr/>
          </p:nvSpPr>
          <p:spPr>
            <a:xfrm>
              <a:off x="152501" y="3888898"/>
              <a:ext cx="1249578" cy="3685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16 sous-axes</a:t>
              </a:r>
              <a:endParaRPr lang="fr-FR" sz="1600" dirty="0">
                <a:solidFill>
                  <a:prstClr val="black"/>
                </a:solidFill>
                <a:latin typeface="Constantia"/>
                <a:cs typeface="Constantia"/>
              </a:endParaRPr>
            </a:p>
          </p:txBody>
        </p:sp>
      </p:grpSp>
      <p:grpSp>
        <p:nvGrpSpPr>
          <p:cNvPr id="21" name="Grouper 20"/>
          <p:cNvGrpSpPr/>
          <p:nvPr/>
        </p:nvGrpSpPr>
        <p:grpSpPr>
          <a:xfrm>
            <a:off x="2326584" y="1048579"/>
            <a:ext cx="6660923" cy="1632493"/>
            <a:chOff x="2317853" y="1183831"/>
            <a:chExt cx="6660923" cy="806164"/>
          </a:xfrm>
        </p:grpSpPr>
        <p:sp>
          <p:nvSpPr>
            <p:cNvPr id="22" name="Rectangle 21"/>
            <p:cNvSpPr/>
            <p:nvPr/>
          </p:nvSpPr>
          <p:spPr>
            <a:xfrm>
              <a:off x="2768733" y="1183831"/>
              <a:ext cx="6210043" cy="8061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just" defTabSz="457200" fontAlgn="auto">
                <a:spcBef>
                  <a:spcPts val="0"/>
                </a:spcBef>
                <a:spcAft>
                  <a:spcPts val="600"/>
                </a:spcAft>
              </a:pPr>
              <a:r>
                <a:rPr lang="fr-FR" sz="1400" dirty="0" smtClean="0">
                  <a:solidFill>
                    <a:prstClr val="black"/>
                  </a:solidFill>
                  <a:latin typeface="Constantia"/>
                  <a:cs typeface="Constantia"/>
                </a:rPr>
                <a:t>« </a:t>
              </a:r>
              <a:r>
                <a:rPr lang="fr-FR" sz="1400" i="1" dirty="0" smtClean="0">
                  <a:solidFill>
                    <a:prstClr val="black"/>
                  </a:solidFill>
                  <a:latin typeface="Constantia"/>
                  <a:cs typeface="Constantia"/>
                </a:rPr>
                <a:t>représentation synthétique et structurée du contenu analysé, un panorama, en quelque sorte, de l’ensemble des cas de figure du phénomène faisant l’objet de l’étude</a:t>
              </a:r>
              <a:r>
                <a:rPr lang="fr-FR" sz="1400" dirty="0" smtClean="0">
                  <a:solidFill>
                    <a:prstClr val="black"/>
                  </a:solidFill>
                  <a:latin typeface="Constantia"/>
                  <a:cs typeface="Constantia"/>
                </a:rPr>
                <a:t> » (Paillé et Mucchielli, 2012 : 257) </a:t>
              </a:r>
            </a:p>
            <a:p>
              <a:pPr algn="just" defTabSz="457200" fontAlgn="auto">
                <a:spcBef>
                  <a:spcPts val="0"/>
                </a:spcBef>
                <a:spcAft>
                  <a:spcPts val="0"/>
                </a:spcAft>
              </a:pPr>
              <a:r>
                <a:rPr lang="fr-FR" sz="1400" dirty="0" smtClean="0">
                  <a:solidFill>
                    <a:prstClr val="black"/>
                  </a:solidFill>
                  <a:latin typeface="Constantia"/>
                  <a:cs typeface="Constantia"/>
                </a:rPr>
                <a:t>« </a:t>
              </a:r>
              <a:r>
                <a:rPr lang="fr-FR" sz="1400" i="1" dirty="0" smtClean="0">
                  <a:solidFill>
                    <a:prstClr val="black"/>
                  </a:solidFill>
                  <a:latin typeface="Constantia"/>
                  <a:cs typeface="Constantia"/>
                </a:rPr>
                <a:t>schématisation</a:t>
              </a:r>
              <a:r>
                <a:rPr lang="fr-FR" sz="1400" dirty="0" smtClean="0">
                  <a:solidFill>
                    <a:prstClr val="black"/>
                  </a:solidFill>
                  <a:latin typeface="Constantia"/>
                  <a:cs typeface="Constantia"/>
                </a:rPr>
                <a:t> </a:t>
              </a:r>
              <a:r>
                <a:rPr lang="fr-FR" sz="1400" dirty="0" smtClean="0">
                  <a:solidFill>
                    <a:prstClr val="black"/>
                  </a:solidFill>
                  <a:latin typeface="Constantia"/>
                  <a:cs typeface="Constantia"/>
                  <a:sym typeface="Symbol"/>
                </a:rPr>
                <a:t></a:t>
              </a:r>
              <a:r>
                <a:rPr lang="fr-FR" sz="1400" dirty="0" smtClean="0">
                  <a:solidFill>
                    <a:prstClr val="black"/>
                  </a:solidFill>
                  <a:latin typeface="Constantia"/>
                  <a:cs typeface="Constantia"/>
                </a:rPr>
                <a:t>…</a:t>
              </a:r>
              <a:r>
                <a:rPr lang="fr-FR" sz="1400" dirty="0" smtClean="0">
                  <a:solidFill>
                    <a:prstClr val="black"/>
                  </a:solidFill>
                  <a:latin typeface="Constantia"/>
                  <a:cs typeface="Constantia"/>
                  <a:sym typeface="Symbol"/>
                </a:rPr>
                <a:t></a:t>
              </a:r>
              <a:r>
                <a:rPr lang="fr-FR" sz="1400" i="1" dirty="0" smtClean="0">
                  <a:solidFill>
                    <a:prstClr val="black"/>
                  </a:solidFill>
                  <a:latin typeface="Constantia"/>
                  <a:cs typeface="Constantia"/>
                  <a:sym typeface="Symbol"/>
                </a:rPr>
                <a:t>, normalement sous la forme de subdivisions entre des troncs et des branches : typologie, types et sous-types ; thèmes fédérateurs et sous-thèmes ; pôles, angles, dimensions et leurs subdivisions ; Constats et thèmes apparentés ; </a:t>
              </a:r>
              <a:r>
                <a:rPr lang="fr-FR" sz="1400" i="1" dirty="0" err="1" smtClean="0">
                  <a:solidFill>
                    <a:prstClr val="black"/>
                  </a:solidFill>
                  <a:latin typeface="Constantia"/>
                  <a:cs typeface="Constantia"/>
                  <a:sym typeface="Symbol"/>
                </a:rPr>
                <a:t>etc</a:t>
              </a:r>
              <a:r>
                <a:rPr lang="fr-FR" sz="1400" dirty="0" smtClean="0">
                  <a:solidFill>
                    <a:prstClr val="black"/>
                  </a:solidFill>
                  <a:latin typeface="Constantia"/>
                  <a:cs typeface="Constantia"/>
                  <a:sym typeface="Symbol"/>
                </a:rPr>
                <a:t> »</a:t>
              </a:r>
              <a:endParaRPr lang="fr-FR" sz="1400" dirty="0">
                <a:solidFill>
                  <a:prstClr val="black"/>
                </a:solidFill>
                <a:latin typeface="Constantia"/>
                <a:cs typeface="Constantia"/>
              </a:endParaRPr>
            </a:p>
          </p:txBody>
        </p:sp>
        <p:cxnSp>
          <p:nvCxnSpPr>
            <p:cNvPr id="23" name="Connecteur droit avec flèche 22"/>
            <p:cNvCxnSpPr/>
            <p:nvPr/>
          </p:nvCxnSpPr>
          <p:spPr>
            <a:xfrm>
              <a:off x="2317853" y="1449154"/>
              <a:ext cx="4521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grpSp>
      <p:grpSp>
        <p:nvGrpSpPr>
          <p:cNvPr id="11" name="Grouper 10"/>
          <p:cNvGrpSpPr/>
          <p:nvPr/>
        </p:nvGrpSpPr>
        <p:grpSpPr>
          <a:xfrm>
            <a:off x="2097446" y="2802467"/>
            <a:ext cx="6905882" cy="3790963"/>
            <a:chOff x="2251321" y="2596883"/>
            <a:chExt cx="6752006" cy="3945573"/>
          </a:xfrm>
        </p:grpSpPr>
        <p:pic>
          <p:nvPicPr>
            <p:cNvPr id="6" name="Image 5"/>
            <p:cNvPicPr>
              <a:picLocks noChangeAspect="1"/>
            </p:cNvPicPr>
            <p:nvPr/>
          </p:nvPicPr>
          <p:blipFill rotWithShape="1">
            <a:blip r:embed="rId3" cstate="screen">
              <a:extLst>
                <a:ext uri="{28A0092B-C50C-407E-A947-70E740481C1C}">
                  <a14:useLocalDpi xmlns:a14="http://schemas.microsoft.com/office/drawing/2010/main"/>
                </a:ext>
              </a:extLst>
            </a:blip>
            <a:srcRect l="7871" t="8315" b="16543"/>
            <a:stretch/>
          </p:blipFill>
          <p:spPr>
            <a:xfrm>
              <a:off x="2917471" y="2596883"/>
              <a:ext cx="6085856" cy="3945573"/>
            </a:xfrm>
            <a:prstGeom prst="rect">
              <a:avLst/>
            </a:prstGeom>
          </p:spPr>
        </p:pic>
        <p:cxnSp>
          <p:nvCxnSpPr>
            <p:cNvPr id="33" name="Connecteur droit avec flèche 32"/>
            <p:cNvCxnSpPr/>
            <p:nvPr/>
          </p:nvCxnSpPr>
          <p:spPr>
            <a:xfrm>
              <a:off x="2251321" y="3017983"/>
              <a:ext cx="664865"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grpSp>
      <p:grpSp>
        <p:nvGrpSpPr>
          <p:cNvPr id="24" name="Grouper 23"/>
          <p:cNvGrpSpPr/>
          <p:nvPr/>
        </p:nvGrpSpPr>
        <p:grpSpPr>
          <a:xfrm>
            <a:off x="1402079" y="1832049"/>
            <a:ext cx="7601247" cy="4761381"/>
            <a:chOff x="1402079" y="1832049"/>
            <a:chExt cx="7601247" cy="4761381"/>
          </a:xfrm>
        </p:grpSpPr>
        <p:pic>
          <p:nvPicPr>
            <p:cNvPr id="13" name="Image 12"/>
            <p:cNvPicPr>
              <a:picLocks noChangeAspect="1"/>
            </p:cNvPicPr>
            <p:nvPr/>
          </p:nvPicPr>
          <p:blipFill>
            <a:blip r:embed="rId4"/>
            <a:stretch>
              <a:fillRect/>
            </a:stretch>
          </p:blipFill>
          <p:spPr>
            <a:xfrm>
              <a:off x="2777463" y="1832049"/>
              <a:ext cx="6225863" cy="4761381"/>
            </a:xfrm>
            <a:prstGeom prst="rect">
              <a:avLst/>
            </a:prstGeom>
          </p:spPr>
        </p:pic>
        <p:cxnSp>
          <p:nvCxnSpPr>
            <p:cNvPr id="34" name="Connecteur droit avec flèche 33"/>
            <p:cNvCxnSpPr/>
            <p:nvPr/>
          </p:nvCxnSpPr>
          <p:spPr>
            <a:xfrm>
              <a:off x="1402079" y="4082728"/>
              <a:ext cx="1375384"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6813218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ppt_w*0.70"/>
                                          </p:val>
                                        </p:tav>
                                        <p:tav tm="100000">
                                          <p:val>
                                            <p:strVal val="#ppt_w"/>
                                          </p:val>
                                        </p:tav>
                                      </p:tavLst>
                                    </p:anim>
                                    <p:anim calcmode="lin" valueType="num">
                                      <p:cBhvr>
                                        <p:cTn id="8" dur="1000" fill="hold"/>
                                        <p:tgtEl>
                                          <p:spTgt spid="29"/>
                                        </p:tgtEl>
                                        <p:attrNameLst>
                                          <p:attrName>ppt_h</p:attrName>
                                        </p:attrNameLst>
                                      </p:cBhvr>
                                      <p:tavLst>
                                        <p:tav tm="0">
                                          <p:val>
                                            <p:strVal val="#ppt_h"/>
                                          </p:val>
                                        </p:tav>
                                        <p:tav tm="100000">
                                          <p:val>
                                            <p:strVal val="#ppt_h"/>
                                          </p:val>
                                        </p:tav>
                                      </p:tavLst>
                                    </p:anim>
                                    <p:animEffect transition="in" filter="fade">
                                      <p:cBhvr>
                                        <p:cTn id="9" dur="10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strVal val="#ppt_w*0.70"/>
                                          </p:val>
                                        </p:tav>
                                        <p:tav tm="100000">
                                          <p:val>
                                            <p:strVal val="#ppt_w"/>
                                          </p:val>
                                        </p:tav>
                                      </p:tavLst>
                                    </p:anim>
                                    <p:anim calcmode="lin" valueType="num">
                                      <p:cBhvr>
                                        <p:cTn id="25" dur="1000" fill="hold"/>
                                        <p:tgtEl>
                                          <p:spTgt spid="11"/>
                                        </p:tgtEl>
                                        <p:attrNameLst>
                                          <p:attrName>ppt_h</p:attrName>
                                        </p:attrNameLst>
                                      </p:cBhvr>
                                      <p:tavLst>
                                        <p:tav tm="0">
                                          <p:val>
                                            <p:strVal val="#ppt_h"/>
                                          </p:val>
                                        </p:tav>
                                        <p:tav tm="100000">
                                          <p:val>
                                            <p:strVal val="#ppt_h"/>
                                          </p:val>
                                        </p:tav>
                                      </p:tavLst>
                                    </p:anim>
                                    <p:animEffect transition="in" filter="fade">
                                      <p:cBhvr>
                                        <p:cTn id="26" dur="1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1000" fill="hold"/>
                                        <p:tgtEl>
                                          <p:spTgt spid="24"/>
                                        </p:tgtEl>
                                        <p:attrNameLst>
                                          <p:attrName>ppt_w</p:attrName>
                                        </p:attrNameLst>
                                      </p:cBhvr>
                                      <p:tavLst>
                                        <p:tav tm="0">
                                          <p:val>
                                            <p:strVal val="#ppt_w*0.70"/>
                                          </p:val>
                                        </p:tav>
                                        <p:tav tm="100000">
                                          <p:val>
                                            <p:strVal val="#ppt_w"/>
                                          </p:val>
                                        </p:tav>
                                      </p:tavLst>
                                    </p:anim>
                                    <p:anim calcmode="lin" valueType="num">
                                      <p:cBhvr>
                                        <p:cTn id="37" dur="1000" fill="hold"/>
                                        <p:tgtEl>
                                          <p:spTgt spid="24"/>
                                        </p:tgtEl>
                                        <p:attrNameLst>
                                          <p:attrName>ppt_h</p:attrName>
                                        </p:attrNameLst>
                                      </p:cBhvr>
                                      <p:tavLst>
                                        <p:tav tm="0">
                                          <p:val>
                                            <p:strVal val="#ppt_h"/>
                                          </p:val>
                                        </p:tav>
                                        <p:tav tm="100000">
                                          <p:val>
                                            <p:strVal val="#ppt_h"/>
                                          </p:val>
                                        </p:tav>
                                      </p:tavLst>
                                    </p:anim>
                                    <p:animEffect transition="in" filter="fade">
                                      <p:cBhvr>
                                        <p:cTn id="3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Titre 1"/>
          <p:cNvSpPr>
            <a:spLocks noGrp="1"/>
          </p:cNvSpPr>
          <p:nvPr>
            <p:ph type="title"/>
          </p:nvPr>
        </p:nvSpPr>
        <p:spPr>
          <a:xfrm>
            <a:off x="1270000" y="0"/>
            <a:ext cx="7874000" cy="916784"/>
          </a:xfrm>
          <a:solidFill>
            <a:srgbClr val="669900"/>
          </a:solidFill>
          <a:ln w="19050" cmpd="sng">
            <a:solidFill>
              <a:srgbClr val="000000"/>
            </a:solidFill>
          </a:ln>
        </p:spPr>
        <p:txBody>
          <a:bodyPr>
            <a:noAutofit/>
          </a:bodyPr>
          <a:lstStyle/>
          <a:p>
            <a:pPr algn="r">
              <a:spcBef>
                <a:spcPts val="600"/>
              </a:spcBef>
              <a:spcAft>
                <a:spcPts val="600"/>
              </a:spcAft>
            </a:pPr>
            <a:r>
              <a:rPr lang="fr-FR" sz="2000" b="1" dirty="0" smtClean="0">
                <a:solidFill>
                  <a:srgbClr val="002060"/>
                </a:solidFill>
                <a:latin typeface="Constantia"/>
                <a:cs typeface="Constantia"/>
              </a:rPr>
              <a:t>Les Syal-Coopératives au Nicaragua : </a:t>
            </a:r>
            <a:br>
              <a:rPr lang="fr-FR" sz="2000" b="1" dirty="0" smtClean="0">
                <a:solidFill>
                  <a:srgbClr val="002060"/>
                </a:solidFill>
                <a:latin typeface="Constantia"/>
                <a:cs typeface="Constantia"/>
              </a:rPr>
            </a:br>
            <a:r>
              <a:rPr lang="fr-FR" sz="2000" b="1" dirty="0" smtClean="0">
                <a:solidFill>
                  <a:srgbClr val="002060"/>
                </a:solidFill>
                <a:latin typeface="Constantia"/>
                <a:cs typeface="Constantia"/>
              </a:rPr>
              <a:t>Un projet politique </a:t>
            </a:r>
            <a:endParaRPr lang="fr-FR" sz="2000" dirty="0">
              <a:latin typeface="Constantia"/>
              <a:cs typeface="Constantia"/>
            </a:endParaRPr>
          </a:p>
        </p:txBody>
      </p:sp>
      <p:sp>
        <p:nvSpPr>
          <p:cNvPr id="32" name="ZoneTexte 31"/>
          <p:cNvSpPr txBox="1"/>
          <p:nvPr/>
        </p:nvSpPr>
        <p:spPr>
          <a:xfrm>
            <a:off x="305769" y="208898"/>
            <a:ext cx="620584" cy="707886"/>
          </a:xfrm>
          <a:prstGeom prst="rect">
            <a:avLst/>
          </a:prstGeom>
          <a:noFill/>
          <a:ln>
            <a:solidFill>
              <a:schemeClr val="tx1"/>
            </a:solidFill>
          </a:ln>
        </p:spPr>
        <p:txBody>
          <a:bodyPr wrap="square" rtlCol="0">
            <a:spAutoFit/>
          </a:bodyPr>
          <a:lstStyle/>
          <a:p>
            <a:pPr algn="ctr" defTabSz="457200" fontAlgn="auto">
              <a:spcBef>
                <a:spcPts val="0"/>
              </a:spcBef>
              <a:spcAft>
                <a:spcPts val="0"/>
              </a:spcAft>
            </a:pPr>
            <a:r>
              <a:rPr lang="fr-FR" sz="4000" b="1" dirty="0" smtClean="0">
                <a:solidFill>
                  <a:srgbClr val="669900"/>
                </a:solidFill>
                <a:latin typeface="Brush Script MT Italic"/>
                <a:cs typeface="Brush Script MT Italic"/>
              </a:rPr>
              <a:t>6</a:t>
            </a:r>
            <a:endParaRPr lang="fr-FR" sz="4000" b="1" dirty="0">
              <a:solidFill>
                <a:srgbClr val="669900"/>
              </a:solidFill>
              <a:latin typeface="Brush Script MT Italic"/>
              <a:cs typeface="Brush Script MT Italic"/>
            </a:endParaRPr>
          </a:p>
        </p:txBody>
      </p:sp>
      <p:pic>
        <p:nvPicPr>
          <p:cNvPr id="3" name="Image 2" descr="Résultat Terrai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85195" y="2699096"/>
            <a:ext cx="5015904" cy="3712974"/>
          </a:xfrm>
          <a:prstGeom prst="rect">
            <a:avLst/>
          </a:prstGeom>
        </p:spPr>
      </p:pic>
      <p:sp>
        <p:nvSpPr>
          <p:cNvPr id="24" name="Rectangle 23"/>
          <p:cNvSpPr/>
          <p:nvPr/>
        </p:nvSpPr>
        <p:spPr>
          <a:xfrm>
            <a:off x="152502" y="1203007"/>
            <a:ext cx="8726018" cy="57000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Un mouvement paysan porteur d’un projet alternatif de développement</a:t>
            </a:r>
            <a:endParaRPr lang="fr-FR" sz="1600" dirty="0">
              <a:solidFill>
                <a:prstClr val="black"/>
              </a:solidFill>
              <a:latin typeface="Constantia"/>
              <a:cs typeface="Constantia"/>
            </a:endParaRPr>
          </a:p>
        </p:txBody>
      </p:sp>
      <p:grpSp>
        <p:nvGrpSpPr>
          <p:cNvPr id="10" name="Grouper 9"/>
          <p:cNvGrpSpPr/>
          <p:nvPr/>
        </p:nvGrpSpPr>
        <p:grpSpPr>
          <a:xfrm>
            <a:off x="152502" y="1773016"/>
            <a:ext cx="8726018" cy="852607"/>
            <a:chOff x="152502" y="1773016"/>
            <a:chExt cx="8726018" cy="852607"/>
          </a:xfrm>
        </p:grpSpPr>
        <p:cxnSp>
          <p:nvCxnSpPr>
            <p:cNvPr id="25" name="Connecteur droit 24"/>
            <p:cNvCxnSpPr/>
            <p:nvPr/>
          </p:nvCxnSpPr>
          <p:spPr>
            <a:xfrm>
              <a:off x="152502" y="1773016"/>
              <a:ext cx="8726018" cy="0"/>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flipH="1">
              <a:off x="630404" y="1773016"/>
              <a:ext cx="2" cy="273757"/>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27" name="Rectangle 26"/>
            <p:cNvSpPr/>
            <p:nvPr/>
          </p:nvSpPr>
          <p:spPr>
            <a:xfrm>
              <a:off x="152502" y="2055614"/>
              <a:ext cx="5739171" cy="57000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Correspond au cadre heuristique définit par la combinaison </a:t>
              </a:r>
            </a:p>
            <a:p>
              <a:pPr defTabSz="457200" fontAlgn="auto">
                <a:spcBef>
                  <a:spcPts val="0"/>
                </a:spcBef>
                <a:spcAft>
                  <a:spcPts val="0"/>
                </a:spcAft>
              </a:pPr>
              <a:r>
                <a:rPr lang="fr-FR" sz="1600" b="1" dirty="0" smtClean="0">
                  <a:solidFill>
                    <a:prstClr val="black"/>
                  </a:solidFill>
                  <a:latin typeface="Constantia"/>
                  <a:cs typeface="Constantia"/>
                </a:rPr>
                <a:t>Ecodéveloppement – Souveraineté Alimentaire </a:t>
              </a:r>
              <a:endParaRPr lang="fr-FR" sz="1600" b="1" dirty="0">
                <a:solidFill>
                  <a:prstClr val="black"/>
                </a:solidFill>
                <a:latin typeface="Constantia"/>
                <a:cs typeface="Constantia"/>
              </a:endParaRPr>
            </a:p>
          </p:txBody>
        </p:sp>
      </p:grpSp>
      <p:grpSp>
        <p:nvGrpSpPr>
          <p:cNvPr id="72" name="Grouper 71"/>
          <p:cNvGrpSpPr/>
          <p:nvPr/>
        </p:nvGrpSpPr>
        <p:grpSpPr>
          <a:xfrm>
            <a:off x="152502" y="2625623"/>
            <a:ext cx="5739171" cy="722687"/>
            <a:chOff x="152502" y="2625623"/>
            <a:chExt cx="5739171" cy="722687"/>
          </a:xfrm>
        </p:grpSpPr>
        <p:grpSp>
          <p:nvGrpSpPr>
            <p:cNvPr id="9" name="Grouper 8"/>
            <p:cNvGrpSpPr/>
            <p:nvPr/>
          </p:nvGrpSpPr>
          <p:grpSpPr>
            <a:xfrm>
              <a:off x="152502" y="2625623"/>
              <a:ext cx="5739171" cy="273757"/>
              <a:chOff x="152502" y="2625623"/>
              <a:chExt cx="5739171" cy="273757"/>
            </a:xfrm>
          </p:grpSpPr>
          <p:cxnSp>
            <p:nvCxnSpPr>
              <p:cNvPr id="28" name="Connecteur droit 27"/>
              <p:cNvCxnSpPr/>
              <p:nvPr/>
            </p:nvCxnSpPr>
            <p:spPr>
              <a:xfrm>
                <a:off x="152502" y="2625623"/>
                <a:ext cx="5739171" cy="0"/>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Connecteur droit avec flèche 34"/>
              <p:cNvCxnSpPr/>
              <p:nvPr/>
            </p:nvCxnSpPr>
            <p:spPr>
              <a:xfrm flipH="1">
                <a:off x="630404" y="2625623"/>
                <a:ext cx="2" cy="273757"/>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grpSp>
        <p:sp>
          <p:nvSpPr>
            <p:cNvPr id="41" name="Rectangle 40"/>
            <p:cNvSpPr/>
            <p:nvPr/>
          </p:nvSpPr>
          <p:spPr>
            <a:xfrm>
              <a:off x="152502" y="2899381"/>
              <a:ext cx="3835699" cy="4489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Organisation « socio-</a:t>
              </a:r>
              <a:r>
                <a:rPr lang="fr-FR" sz="1600" dirty="0" err="1" smtClean="0">
                  <a:solidFill>
                    <a:prstClr val="black"/>
                  </a:solidFill>
                  <a:latin typeface="Constantia"/>
                  <a:cs typeface="Constantia"/>
                </a:rPr>
                <a:t>ecosystémique</a:t>
              </a:r>
              <a:r>
                <a:rPr lang="fr-FR" sz="1600" dirty="0" smtClean="0">
                  <a:solidFill>
                    <a:prstClr val="black"/>
                  </a:solidFill>
                  <a:latin typeface="Constantia"/>
                  <a:cs typeface="Constantia"/>
                </a:rPr>
                <a:t> » ?</a:t>
              </a:r>
              <a:endParaRPr lang="fr-FR" sz="1600" dirty="0">
                <a:solidFill>
                  <a:prstClr val="black"/>
                </a:solidFill>
                <a:latin typeface="Constantia"/>
                <a:cs typeface="Constantia"/>
              </a:endParaRPr>
            </a:p>
          </p:txBody>
        </p:sp>
      </p:grpSp>
      <p:grpSp>
        <p:nvGrpSpPr>
          <p:cNvPr id="43" name="Grouper 42"/>
          <p:cNvGrpSpPr/>
          <p:nvPr/>
        </p:nvGrpSpPr>
        <p:grpSpPr>
          <a:xfrm>
            <a:off x="630404" y="3504014"/>
            <a:ext cx="2423717" cy="421592"/>
            <a:chOff x="363210" y="4207264"/>
            <a:chExt cx="2307055" cy="421592"/>
          </a:xfrm>
        </p:grpSpPr>
        <p:cxnSp>
          <p:nvCxnSpPr>
            <p:cNvPr id="44" name="Connecteur droit avec flèche 43"/>
            <p:cNvCxnSpPr/>
            <p:nvPr/>
          </p:nvCxnSpPr>
          <p:spPr>
            <a:xfrm>
              <a:off x="363210" y="4476827"/>
              <a:ext cx="4521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45" name="Rectangle 44"/>
            <p:cNvSpPr/>
            <p:nvPr/>
          </p:nvSpPr>
          <p:spPr>
            <a:xfrm>
              <a:off x="815403" y="4207264"/>
              <a:ext cx="1854862" cy="4215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Communauté </a:t>
              </a:r>
              <a:r>
                <a:rPr lang="fr-FR" sz="1600" dirty="0" smtClean="0">
                  <a:solidFill>
                    <a:srgbClr val="669900"/>
                  </a:solidFill>
                  <a:latin typeface="Zapf Dingbats"/>
                  <a:ea typeface="Zapf Dingbats"/>
                  <a:cs typeface="Zapf Dingbats"/>
                  <a:sym typeface="Zapf Dingbats"/>
                </a:rPr>
                <a:t>✓</a:t>
              </a:r>
              <a:endParaRPr lang="fr-FR" sz="1600" dirty="0">
                <a:solidFill>
                  <a:srgbClr val="669900"/>
                </a:solidFill>
                <a:latin typeface="Constantia"/>
                <a:cs typeface="Constantia"/>
              </a:endParaRPr>
            </a:p>
          </p:txBody>
        </p:sp>
      </p:grpSp>
      <p:grpSp>
        <p:nvGrpSpPr>
          <p:cNvPr id="46" name="Grouper 45"/>
          <p:cNvGrpSpPr/>
          <p:nvPr/>
        </p:nvGrpSpPr>
        <p:grpSpPr>
          <a:xfrm>
            <a:off x="630406" y="3978088"/>
            <a:ext cx="2423715" cy="412177"/>
            <a:chOff x="363212" y="3533073"/>
            <a:chExt cx="2307053" cy="564533"/>
          </a:xfrm>
        </p:grpSpPr>
        <p:cxnSp>
          <p:nvCxnSpPr>
            <p:cNvPr id="47" name="Connecteur droit avec flèche 46"/>
            <p:cNvCxnSpPr/>
            <p:nvPr/>
          </p:nvCxnSpPr>
          <p:spPr>
            <a:xfrm>
              <a:off x="363212" y="3815528"/>
              <a:ext cx="4521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48" name="Rectangle 47"/>
            <p:cNvSpPr/>
            <p:nvPr/>
          </p:nvSpPr>
          <p:spPr>
            <a:xfrm>
              <a:off x="815403" y="3533073"/>
              <a:ext cx="1854862" cy="5645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Coopération </a:t>
              </a:r>
              <a:r>
                <a:rPr lang="fr-FR" sz="1600" dirty="0" smtClean="0">
                  <a:solidFill>
                    <a:srgbClr val="669900"/>
                  </a:solidFill>
                  <a:latin typeface="Zapf Dingbats"/>
                  <a:ea typeface="Zapf Dingbats"/>
                  <a:cs typeface="Zapf Dingbats"/>
                  <a:sym typeface="Zapf Dingbats"/>
                </a:rPr>
                <a:t>✓</a:t>
              </a:r>
              <a:endParaRPr lang="fr-FR" sz="1600" dirty="0">
                <a:solidFill>
                  <a:srgbClr val="669900"/>
                </a:solidFill>
                <a:latin typeface="Constantia"/>
                <a:cs typeface="Constantia"/>
              </a:endParaRPr>
            </a:p>
          </p:txBody>
        </p:sp>
      </p:grpSp>
      <p:grpSp>
        <p:nvGrpSpPr>
          <p:cNvPr id="49" name="Grouper 48"/>
          <p:cNvGrpSpPr/>
          <p:nvPr/>
        </p:nvGrpSpPr>
        <p:grpSpPr>
          <a:xfrm>
            <a:off x="630404" y="4905594"/>
            <a:ext cx="2423717" cy="412177"/>
            <a:chOff x="363212" y="3533073"/>
            <a:chExt cx="2307053" cy="564533"/>
          </a:xfrm>
        </p:grpSpPr>
        <p:cxnSp>
          <p:nvCxnSpPr>
            <p:cNvPr id="50" name="Connecteur droit avec flèche 49"/>
            <p:cNvCxnSpPr/>
            <p:nvPr/>
          </p:nvCxnSpPr>
          <p:spPr>
            <a:xfrm>
              <a:off x="363212" y="3815528"/>
              <a:ext cx="4521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51" name="Rectangle 50"/>
            <p:cNvSpPr/>
            <p:nvPr/>
          </p:nvSpPr>
          <p:spPr>
            <a:xfrm>
              <a:off x="815403" y="3533073"/>
              <a:ext cx="1854862" cy="5645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ea typeface="Zapf Dingbats"/>
                  <a:cs typeface="Constantia"/>
                  <a:sym typeface="Zapf Dingbats"/>
                </a:rPr>
                <a:t>Autonomie</a:t>
              </a:r>
              <a:r>
                <a:rPr lang="fr-FR" sz="1600" dirty="0" smtClean="0">
                  <a:solidFill>
                    <a:srgbClr val="669900"/>
                  </a:solidFill>
                  <a:latin typeface="Zapf Dingbats"/>
                  <a:ea typeface="Zapf Dingbats"/>
                  <a:cs typeface="Zapf Dingbats"/>
                  <a:sym typeface="Zapf Dingbats"/>
                </a:rPr>
                <a:t> ✓</a:t>
              </a:r>
              <a:endParaRPr lang="fr-FR" sz="1600" dirty="0">
                <a:solidFill>
                  <a:srgbClr val="669900"/>
                </a:solidFill>
                <a:latin typeface="Constantia"/>
                <a:cs typeface="Constantia"/>
              </a:endParaRPr>
            </a:p>
          </p:txBody>
        </p:sp>
      </p:grpSp>
      <p:grpSp>
        <p:nvGrpSpPr>
          <p:cNvPr id="15" name="Grouper 14"/>
          <p:cNvGrpSpPr/>
          <p:nvPr/>
        </p:nvGrpSpPr>
        <p:grpSpPr>
          <a:xfrm>
            <a:off x="152502" y="3344822"/>
            <a:ext cx="3835699" cy="1766861"/>
            <a:chOff x="152502" y="3344822"/>
            <a:chExt cx="3835699" cy="1766861"/>
          </a:xfrm>
        </p:grpSpPr>
        <p:cxnSp>
          <p:nvCxnSpPr>
            <p:cNvPr id="42" name="Connecteur droit 41"/>
            <p:cNvCxnSpPr/>
            <p:nvPr/>
          </p:nvCxnSpPr>
          <p:spPr>
            <a:xfrm>
              <a:off x="630404" y="3363527"/>
              <a:ext cx="2" cy="1748156"/>
            </a:xfrm>
            <a:prstGeom prst="line">
              <a:avLst/>
            </a:prstGeom>
          </p:spPr>
          <p:style>
            <a:lnRef idx="1">
              <a:schemeClr val="accent6"/>
            </a:lnRef>
            <a:fillRef idx="0">
              <a:schemeClr val="accent6"/>
            </a:fillRef>
            <a:effectRef idx="0">
              <a:schemeClr val="accent6"/>
            </a:effectRef>
            <a:fontRef idx="minor">
              <a:schemeClr val="tx1"/>
            </a:fontRef>
          </p:style>
        </p:cxnSp>
        <p:cxnSp>
          <p:nvCxnSpPr>
            <p:cNvPr id="52" name="Connecteur droit 51"/>
            <p:cNvCxnSpPr/>
            <p:nvPr/>
          </p:nvCxnSpPr>
          <p:spPr>
            <a:xfrm>
              <a:off x="152502" y="3344822"/>
              <a:ext cx="3835699" cy="0"/>
            </a:xfrm>
            <a:prstGeom prst="lin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cxnSp>
      </p:grpSp>
      <p:grpSp>
        <p:nvGrpSpPr>
          <p:cNvPr id="53" name="Grouper 52"/>
          <p:cNvGrpSpPr/>
          <p:nvPr/>
        </p:nvGrpSpPr>
        <p:grpSpPr>
          <a:xfrm>
            <a:off x="630406" y="4434276"/>
            <a:ext cx="2423715" cy="412177"/>
            <a:chOff x="363212" y="3533073"/>
            <a:chExt cx="2423715" cy="564533"/>
          </a:xfrm>
        </p:grpSpPr>
        <p:cxnSp>
          <p:nvCxnSpPr>
            <p:cNvPr id="54" name="Connecteur droit avec flèche 53"/>
            <p:cNvCxnSpPr/>
            <p:nvPr/>
          </p:nvCxnSpPr>
          <p:spPr>
            <a:xfrm>
              <a:off x="363212" y="3815528"/>
              <a:ext cx="4521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55" name="Rectangle 54"/>
            <p:cNvSpPr/>
            <p:nvPr/>
          </p:nvSpPr>
          <p:spPr>
            <a:xfrm>
              <a:off x="815402" y="3533073"/>
              <a:ext cx="1971525" cy="5645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ea typeface="Zapf Dingbats"/>
                  <a:cs typeface="Constantia"/>
                  <a:sym typeface="Zapf Dingbats"/>
                </a:rPr>
                <a:t>Interdépendances</a:t>
              </a:r>
              <a:r>
                <a:rPr lang="fr-FR" sz="1600" dirty="0" smtClean="0">
                  <a:solidFill>
                    <a:srgbClr val="669900"/>
                  </a:solidFill>
                  <a:latin typeface="Zapf Dingbats"/>
                  <a:ea typeface="Zapf Dingbats"/>
                  <a:cs typeface="Zapf Dingbats"/>
                  <a:sym typeface="Zapf Dingbats"/>
                </a:rPr>
                <a:t> ✓</a:t>
              </a:r>
              <a:endParaRPr lang="fr-FR" sz="1600" dirty="0">
                <a:solidFill>
                  <a:srgbClr val="669900"/>
                </a:solidFill>
                <a:latin typeface="Constantia"/>
                <a:cs typeface="Constantia"/>
              </a:endParaRPr>
            </a:p>
          </p:txBody>
        </p:sp>
      </p:grpSp>
      <p:grpSp>
        <p:nvGrpSpPr>
          <p:cNvPr id="17" name="Grouper 16"/>
          <p:cNvGrpSpPr/>
          <p:nvPr/>
        </p:nvGrpSpPr>
        <p:grpSpPr>
          <a:xfrm>
            <a:off x="630404" y="5111683"/>
            <a:ext cx="2654614" cy="1114220"/>
            <a:chOff x="630404" y="5111683"/>
            <a:chExt cx="2654614" cy="1114220"/>
          </a:xfrm>
        </p:grpSpPr>
        <p:grpSp>
          <p:nvGrpSpPr>
            <p:cNvPr id="56" name="Grouper 55"/>
            <p:cNvGrpSpPr/>
            <p:nvPr/>
          </p:nvGrpSpPr>
          <p:grpSpPr>
            <a:xfrm>
              <a:off x="630404" y="5813726"/>
              <a:ext cx="2654614" cy="412177"/>
              <a:chOff x="363212" y="3533073"/>
              <a:chExt cx="2307053" cy="564533"/>
            </a:xfrm>
          </p:grpSpPr>
          <p:cxnSp>
            <p:nvCxnSpPr>
              <p:cNvPr id="57" name="Connecteur droit avec flèche 56"/>
              <p:cNvCxnSpPr/>
              <p:nvPr/>
            </p:nvCxnSpPr>
            <p:spPr>
              <a:xfrm>
                <a:off x="363212" y="3815528"/>
                <a:ext cx="4521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58" name="Rectangle 57"/>
              <p:cNvSpPr/>
              <p:nvPr/>
            </p:nvSpPr>
            <p:spPr>
              <a:xfrm>
                <a:off x="815403" y="3533073"/>
                <a:ext cx="1854862" cy="56453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ea typeface="Zapf Dingbats"/>
                    <a:cs typeface="Constantia"/>
                    <a:sym typeface="Zapf Dingbats"/>
                  </a:rPr>
                  <a:t>Système « bouclé »</a:t>
                </a:r>
                <a:r>
                  <a:rPr lang="fr-FR" sz="1600" dirty="0" smtClean="0">
                    <a:solidFill>
                      <a:srgbClr val="669900"/>
                    </a:solidFill>
                    <a:latin typeface="Zapf Dingbats"/>
                    <a:ea typeface="Zapf Dingbats"/>
                    <a:cs typeface="Zapf Dingbats"/>
                    <a:sym typeface="Zapf Dingbats"/>
                  </a:rPr>
                  <a:t> </a:t>
                </a:r>
                <a:r>
                  <a:rPr lang="fr-FR" sz="1600" b="1" dirty="0" smtClean="0">
                    <a:solidFill>
                      <a:srgbClr val="C00000"/>
                    </a:solidFill>
                    <a:latin typeface="Constantia"/>
                    <a:ea typeface="Zapf Dingbats"/>
                    <a:cs typeface="Constantia"/>
                    <a:sym typeface="Zapf Dingbats"/>
                  </a:rPr>
                  <a:t>?</a:t>
                </a:r>
                <a:endParaRPr lang="fr-FR" sz="1600" b="1" dirty="0">
                  <a:solidFill>
                    <a:srgbClr val="C00000"/>
                  </a:solidFill>
                  <a:latin typeface="Constantia"/>
                  <a:cs typeface="Constantia"/>
                </a:endParaRPr>
              </a:p>
            </p:txBody>
          </p:sp>
        </p:grpSp>
        <p:cxnSp>
          <p:nvCxnSpPr>
            <p:cNvPr id="59" name="Connecteur droit 58"/>
            <p:cNvCxnSpPr/>
            <p:nvPr/>
          </p:nvCxnSpPr>
          <p:spPr>
            <a:xfrm>
              <a:off x="630404" y="5111683"/>
              <a:ext cx="4" cy="908269"/>
            </a:xfrm>
            <a:prstGeom prst="line">
              <a:avLst/>
            </a:prstGeom>
            <a:ln>
              <a:prstDash val="dash"/>
            </a:ln>
          </p:spPr>
          <p:style>
            <a:lnRef idx="1">
              <a:schemeClr val="accent6"/>
            </a:lnRef>
            <a:fillRef idx="0">
              <a:schemeClr val="accent6"/>
            </a:fillRef>
            <a:effectRef idx="0">
              <a:schemeClr val="accent6"/>
            </a:effectRef>
            <a:fontRef idx="minor">
              <a:schemeClr val="tx1"/>
            </a:fontRef>
          </p:style>
        </p:cxnSp>
      </p:grpSp>
      <p:sp>
        <p:nvSpPr>
          <p:cNvPr id="19" name="Ellipse 18"/>
          <p:cNvSpPr/>
          <p:nvPr/>
        </p:nvSpPr>
        <p:spPr>
          <a:xfrm>
            <a:off x="5147933" y="2644328"/>
            <a:ext cx="2242931" cy="719199"/>
          </a:xfrm>
          <a:prstGeom prst="ellipse">
            <a:avLst/>
          </a:prstGeom>
          <a:noFill/>
          <a:ln w="31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endParaRPr lang="fr-FR" sz="1400" dirty="0" smtClean="0">
              <a:solidFill>
                <a:prstClr val="black"/>
              </a:solidFill>
              <a:latin typeface="Constantia"/>
              <a:cs typeface="Constantia"/>
            </a:endParaRPr>
          </a:p>
        </p:txBody>
      </p:sp>
      <p:sp>
        <p:nvSpPr>
          <p:cNvPr id="60" name="Ellipse 59"/>
          <p:cNvSpPr/>
          <p:nvPr/>
        </p:nvSpPr>
        <p:spPr>
          <a:xfrm>
            <a:off x="7269261" y="4357589"/>
            <a:ext cx="1023506" cy="153374"/>
          </a:xfrm>
          <a:prstGeom prst="ellipse">
            <a:avLst/>
          </a:prstGeom>
          <a:noFill/>
          <a:ln w="31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endParaRPr lang="fr-FR" sz="1400" dirty="0" smtClean="0">
              <a:solidFill>
                <a:prstClr val="black"/>
              </a:solidFill>
              <a:latin typeface="Constantia"/>
              <a:cs typeface="Constantia"/>
            </a:endParaRPr>
          </a:p>
        </p:txBody>
      </p:sp>
      <p:sp>
        <p:nvSpPr>
          <p:cNvPr id="61" name="Ellipse 60"/>
          <p:cNvSpPr/>
          <p:nvPr/>
        </p:nvSpPr>
        <p:spPr>
          <a:xfrm>
            <a:off x="926353" y="3348310"/>
            <a:ext cx="1971525" cy="2183776"/>
          </a:xfrm>
          <a:prstGeom prst="ellipse">
            <a:avLst/>
          </a:prstGeom>
          <a:noFill/>
          <a:ln w="31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endParaRPr lang="fr-FR" sz="1400" dirty="0" smtClean="0">
              <a:solidFill>
                <a:prstClr val="black"/>
              </a:solidFill>
              <a:latin typeface="Constantia"/>
              <a:cs typeface="Constantia"/>
            </a:endParaRPr>
          </a:p>
        </p:txBody>
      </p:sp>
      <p:cxnSp>
        <p:nvCxnSpPr>
          <p:cNvPr id="62" name="Connecteur droit avec flèche 61"/>
          <p:cNvCxnSpPr>
            <a:stCxn id="19" idx="4"/>
            <a:endCxn id="58" idx="0"/>
          </p:cNvCxnSpPr>
          <p:nvPr/>
        </p:nvCxnSpPr>
        <p:spPr>
          <a:xfrm flipH="1">
            <a:off x="2217868" y="3363527"/>
            <a:ext cx="4051531" cy="2450199"/>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cxnSp>
        <p:nvCxnSpPr>
          <p:cNvPr id="64" name="Connecteur droit avec flèche 63"/>
          <p:cNvCxnSpPr>
            <a:stCxn id="61" idx="4"/>
            <a:endCxn id="58" idx="0"/>
          </p:cNvCxnSpPr>
          <p:nvPr/>
        </p:nvCxnSpPr>
        <p:spPr>
          <a:xfrm>
            <a:off x="1912116" y="5532086"/>
            <a:ext cx="305752" cy="28164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cxnSp>
        <p:nvCxnSpPr>
          <p:cNvPr id="67" name="Connecteur droit avec flèche 66"/>
          <p:cNvCxnSpPr>
            <a:stCxn id="60" idx="2"/>
            <a:endCxn id="58" idx="0"/>
          </p:cNvCxnSpPr>
          <p:nvPr/>
        </p:nvCxnSpPr>
        <p:spPr>
          <a:xfrm flipH="1">
            <a:off x="2217868" y="4434276"/>
            <a:ext cx="5051393" cy="137945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46644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strVal val="#ppt_w*0.70"/>
                                          </p:val>
                                        </p:tav>
                                        <p:tav tm="100000">
                                          <p:val>
                                            <p:strVal val="#ppt_w"/>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ipe(up)">
                                      <p:cBhvr>
                                        <p:cTn id="26" dur="500"/>
                                        <p:tgtEl>
                                          <p:spTgt spid="7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left)">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left)">
                                      <p:cBhvr>
                                        <p:cTn id="51" dur="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55" presetClass="entr" presetSubtype="0" fill="hold" nodeType="clickEffect">
                                  <p:stCondLst>
                                    <p:cond delay="0"/>
                                  </p:stCondLst>
                                  <p:childTnLst>
                                    <p:set>
                                      <p:cBhvr>
                                        <p:cTn id="72" dur="1" fill="hold">
                                          <p:stCondLst>
                                            <p:cond delay="0"/>
                                          </p:stCondLst>
                                        </p:cTn>
                                        <p:tgtEl>
                                          <p:spTgt spid="64"/>
                                        </p:tgtEl>
                                        <p:attrNameLst>
                                          <p:attrName>style.visibility</p:attrName>
                                        </p:attrNameLst>
                                      </p:cBhvr>
                                      <p:to>
                                        <p:strVal val="visible"/>
                                      </p:to>
                                    </p:set>
                                    <p:anim calcmode="lin" valueType="num">
                                      <p:cBhvr>
                                        <p:cTn id="73" dur="1000" fill="hold"/>
                                        <p:tgtEl>
                                          <p:spTgt spid="64"/>
                                        </p:tgtEl>
                                        <p:attrNameLst>
                                          <p:attrName>ppt_w</p:attrName>
                                        </p:attrNameLst>
                                      </p:cBhvr>
                                      <p:tavLst>
                                        <p:tav tm="0">
                                          <p:val>
                                            <p:strVal val="#ppt_w*0.70"/>
                                          </p:val>
                                        </p:tav>
                                        <p:tav tm="100000">
                                          <p:val>
                                            <p:strVal val="#ppt_w"/>
                                          </p:val>
                                        </p:tav>
                                      </p:tavLst>
                                    </p:anim>
                                    <p:anim calcmode="lin" valueType="num">
                                      <p:cBhvr>
                                        <p:cTn id="74" dur="1000" fill="hold"/>
                                        <p:tgtEl>
                                          <p:spTgt spid="64"/>
                                        </p:tgtEl>
                                        <p:attrNameLst>
                                          <p:attrName>ppt_h</p:attrName>
                                        </p:attrNameLst>
                                      </p:cBhvr>
                                      <p:tavLst>
                                        <p:tav tm="0">
                                          <p:val>
                                            <p:strVal val="#ppt_h"/>
                                          </p:val>
                                        </p:tav>
                                        <p:tav tm="100000">
                                          <p:val>
                                            <p:strVal val="#ppt_h"/>
                                          </p:val>
                                        </p:tav>
                                      </p:tavLst>
                                    </p:anim>
                                    <p:animEffect transition="in" filter="fade">
                                      <p:cBhvr>
                                        <p:cTn id="75" dur="1000"/>
                                        <p:tgtEl>
                                          <p:spTgt spid="64"/>
                                        </p:tgtEl>
                                      </p:cBhvr>
                                    </p:animEffect>
                                  </p:childTnLst>
                                </p:cTn>
                              </p:par>
                              <p:par>
                                <p:cTn id="76" presetID="55" presetClass="entr" presetSubtype="0"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p:cTn id="78" dur="1000" fill="hold"/>
                                        <p:tgtEl>
                                          <p:spTgt spid="62"/>
                                        </p:tgtEl>
                                        <p:attrNameLst>
                                          <p:attrName>ppt_w</p:attrName>
                                        </p:attrNameLst>
                                      </p:cBhvr>
                                      <p:tavLst>
                                        <p:tav tm="0">
                                          <p:val>
                                            <p:strVal val="#ppt_w*0.70"/>
                                          </p:val>
                                        </p:tav>
                                        <p:tav tm="100000">
                                          <p:val>
                                            <p:strVal val="#ppt_w"/>
                                          </p:val>
                                        </p:tav>
                                      </p:tavLst>
                                    </p:anim>
                                    <p:anim calcmode="lin" valueType="num">
                                      <p:cBhvr>
                                        <p:cTn id="79" dur="1000" fill="hold"/>
                                        <p:tgtEl>
                                          <p:spTgt spid="62"/>
                                        </p:tgtEl>
                                        <p:attrNameLst>
                                          <p:attrName>ppt_h</p:attrName>
                                        </p:attrNameLst>
                                      </p:cBhvr>
                                      <p:tavLst>
                                        <p:tav tm="0">
                                          <p:val>
                                            <p:strVal val="#ppt_h"/>
                                          </p:val>
                                        </p:tav>
                                        <p:tav tm="100000">
                                          <p:val>
                                            <p:strVal val="#ppt_h"/>
                                          </p:val>
                                        </p:tav>
                                      </p:tavLst>
                                    </p:anim>
                                    <p:animEffect transition="in" filter="fade">
                                      <p:cBhvr>
                                        <p:cTn id="80" dur="1000"/>
                                        <p:tgtEl>
                                          <p:spTgt spid="62"/>
                                        </p:tgtEl>
                                      </p:cBhvr>
                                    </p:animEffect>
                                  </p:childTnLst>
                                </p:cTn>
                              </p:par>
                              <p:par>
                                <p:cTn id="81" presetID="55" presetClass="entr" presetSubtype="0" fill="hold" nodeType="withEffect">
                                  <p:stCondLst>
                                    <p:cond delay="0"/>
                                  </p:stCondLst>
                                  <p:childTnLst>
                                    <p:set>
                                      <p:cBhvr>
                                        <p:cTn id="82" dur="1" fill="hold">
                                          <p:stCondLst>
                                            <p:cond delay="0"/>
                                          </p:stCondLst>
                                        </p:cTn>
                                        <p:tgtEl>
                                          <p:spTgt spid="67"/>
                                        </p:tgtEl>
                                        <p:attrNameLst>
                                          <p:attrName>style.visibility</p:attrName>
                                        </p:attrNameLst>
                                      </p:cBhvr>
                                      <p:to>
                                        <p:strVal val="visible"/>
                                      </p:to>
                                    </p:set>
                                    <p:anim calcmode="lin" valueType="num">
                                      <p:cBhvr>
                                        <p:cTn id="83" dur="1000" fill="hold"/>
                                        <p:tgtEl>
                                          <p:spTgt spid="67"/>
                                        </p:tgtEl>
                                        <p:attrNameLst>
                                          <p:attrName>ppt_w</p:attrName>
                                        </p:attrNameLst>
                                      </p:cBhvr>
                                      <p:tavLst>
                                        <p:tav tm="0">
                                          <p:val>
                                            <p:strVal val="#ppt_w*0.70"/>
                                          </p:val>
                                        </p:tav>
                                        <p:tav tm="100000">
                                          <p:val>
                                            <p:strVal val="#ppt_w"/>
                                          </p:val>
                                        </p:tav>
                                      </p:tavLst>
                                    </p:anim>
                                    <p:anim calcmode="lin" valueType="num">
                                      <p:cBhvr>
                                        <p:cTn id="84" dur="1000" fill="hold"/>
                                        <p:tgtEl>
                                          <p:spTgt spid="67"/>
                                        </p:tgtEl>
                                        <p:attrNameLst>
                                          <p:attrName>ppt_h</p:attrName>
                                        </p:attrNameLst>
                                      </p:cBhvr>
                                      <p:tavLst>
                                        <p:tav tm="0">
                                          <p:val>
                                            <p:strVal val="#ppt_h"/>
                                          </p:val>
                                        </p:tav>
                                        <p:tav tm="100000">
                                          <p:val>
                                            <p:strVal val="#ppt_h"/>
                                          </p:val>
                                        </p:tav>
                                      </p:tavLst>
                                    </p:anim>
                                    <p:animEffect transition="in" filter="fade">
                                      <p:cBhvr>
                                        <p:cTn id="85"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9" grpId="0" animBg="1"/>
      <p:bldP spid="60" grpId="0" animBg="1"/>
      <p:bldP spid="6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Titre 1"/>
          <p:cNvSpPr>
            <a:spLocks noGrp="1"/>
          </p:cNvSpPr>
          <p:nvPr>
            <p:ph type="title"/>
          </p:nvPr>
        </p:nvSpPr>
        <p:spPr>
          <a:xfrm>
            <a:off x="1270000" y="0"/>
            <a:ext cx="7874000" cy="916784"/>
          </a:xfrm>
          <a:solidFill>
            <a:srgbClr val="669900"/>
          </a:solidFill>
          <a:ln w="19050" cmpd="sng">
            <a:solidFill>
              <a:srgbClr val="000000"/>
            </a:solidFill>
          </a:ln>
        </p:spPr>
        <p:txBody>
          <a:bodyPr>
            <a:noAutofit/>
          </a:bodyPr>
          <a:lstStyle/>
          <a:p>
            <a:pPr algn="r">
              <a:spcBef>
                <a:spcPts val="600"/>
              </a:spcBef>
              <a:spcAft>
                <a:spcPts val="600"/>
              </a:spcAft>
            </a:pPr>
            <a:r>
              <a:rPr lang="fr-FR" sz="2000" b="1" dirty="0" smtClean="0">
                <a:solidFill>
                  <a:srgbClr val="002060"/>
                </a:solidFill>
                <a:latin typeface="Constantia"/>
                <a:cs typeface="Constantia"/>
              </a:rPr>
              <a:t>Des leviers de renforcement de ce style de stratégie de développement ? </a:t>
            </a:r>
            <a:endParaRPr lang="fr-FR" sz="2000" dirty="0">
              <a:latin typeface="Constantia"/>
              <a:cs typeface="Constantia"/>
            </a:endParaRPr>
          </a:p>
        </p:txBody>
      </p:sp>
      <p:sp>
        <p:nvSpPr>
          <p:cNvPr id="32" name="ZoneTexte 31"/>
          <p:cNvSpPr txBox="1"/>
          <p:nvPr/>
        </p:nvSpPr>
        <p:spPr>
          <a:xfrm>
            <a:off x="305769" y="208898"/>
            <a:ext cx="620584" cy="707886"/>
          </a:xfrm>
          <a:prstGeom prst="rect">
            <a:avLst/>
          </a:prstGeom>
          <a:noFill/>
          <a:ln>
            <a:solidFill>
              <a:schemeClr val="tx1"/>
            </a:solidFill>
          </a:ln>
        </p:spPr>
        <p:txBody>
          <a:bodyPr wrap="square" rtlCol="0">
            <a:spAutoFit/>
          </a:bodyPr>
          <a:lstStyle/>
          <a:p>
            <a:pPr algn="ctr" defTabSz="457200" fontAlgn="auto">
              <a:spcBef>
                <a:spcPts val="0"/>
              </a:spcBef>
              <a:spcAft>
                <a:spcPts val="0"/>
              </a:spcAft>
            </a:pPr>
            <a:r>
              <a:rPr lang="fr-FR" sz="4000" b="1" dirty="0">
                <a:solidFill>
                  <a:srgbClr val="669900"/>
                </a:solidFill>
                <a:latin typeface="Brush Script MT Italic"/>
                <a:cs typeface="Brush Script MT Italic"/>
              </a:rPr>
              <a:t>7</a:t>
            </a:r>
          </a:p>
        </p:txBody>
      </p:sp>
      <p:sp>
        <p:nvSpPr>
          <p:cNvPr id="63" name="Rectangle 62"/>
          <p:cNvSpPr/>
          <p:nvPr/>
        </p:nvSpPr>
        <p:spPr>
          <a:xfrm>
            <a:off x="110836" y="1848464"/>
            <a:ext cx="1631034" cy="124229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b="1" dirty="0" smtClean="0">
                <a:solidFill>
                  <a:prstClr val="black"/>
                </a:solidFill>
                <a:latin typeface="Constantia"/>
                <a:cs typeface="Constantia"/>
              </a:rPr>
              <a:t>Les Syal-Coopératives</a:t>
            </a:r>
            <a:endParaRPr lang="fr-FR" sz="1600" b="1" dirty="0">
              <a:solidFill>
                <a:prstClr val="black"/>
              </a:solidFill>
              <a:latin typeface="Constantia"/>
              <a:cs typeface="Constantia"/>
            </a:endParaRPr>
          </a:p>
        </p:txBody>
      </p:sp>
      <p:cxnSp>
        <p:nvCxnSpPr>
          <p:cNvPr id="66" name="Connecteur droit 65"/>
          <p:cNvCxnSpPr/>
          <p:nvPr/>
        </p:nvCxnSpPr>
        <p:spPr>
          <a:xfrm>
            <a:off x="1741868" y="1848464"/>
            <a:ext cx="2" cy="3666702"/>
          </a:xfrm>
          <a:prstGeom prst="line">
            <a:avLst/>
          </a:prstGeom>
        </p:spPr>
        <p:style>
          <a:lnRef idx="1">
            <a:schemeClr val="accent6"/>
          </a:lnRef>
          <a:fillRef idx="0">
            <a:schemeClr val="accent6"/>
          </a:fillRef>
          <a:effectRef idx="0">
            <a:schemeClr val="accent6"/>
          </a:effectRef>
          <a:fontRef idx="minor">
            <a:schemeClr val="tx1"/>
          </a:fontRef>
        </p:style>
      </p:cxnSp>
      <p:grpSp>
        <p:nvGrpSpPr>
          <p:cNvPr id="69" name="Grouper 68"/>
          <p:cNvGrpSpPr/>
          <p:nvPr/>
        </p:nvGrpSpPr>
        <p:grpSpPr>
          <a:xfrm>
            <a:off x="1741870" y="1934455"/>
            <a:ext cx="2108946" cy="551380"/>
            <a:chOff x="363210" y="4207264"/>
            <a:chExt cx="1146130" cy="551380"/>
          </a:xfrm>
        </p:grpSpPr>
        <p:cxnSp>
          <p:nvCxnSpPr>
            <p:cNvPr id="71" name="Connecteur droit avec flèche 70"/>
            <p:cNvCxnSpPr/>
            <p:nvPr/>
          </p:nvCxnSpPr>
          <p:spPr>
            <a:xfrm>
              <a:off x="363210" y="4476827"/>
              <a:ext cx="1220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72" name="Rectangle 71"/>
            <p:cNvSpPr/>
            <p:nvPr/>
          </p:nvSpPr>
          <p:spPr>
            <a:xfrm>
              <a:off x="485303" y="4207264"/>
              <a:ext cx="1024037" cy="55138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Sphère </a:t>
              </a:r>
            </a:p>
            <a:p>
              <a:pPr algn="ctr" defTabSz="457200" fontAlgn="auto">
                <a:spcBef>
                  <a:spcPts val="0"/>
                </a:spcBef>
                <a:spcAft>
                  <a:spcPts val="0"/>
                </a:spcAft>
              </a:pPr>
              <a:r>
                <a:rPr lang="fr-FR" sz="1600" dirty="0" smtClean="0">
                  <a:solidFill>
                    <a:prstClr val="black"/>
                  </a:solidFill>
                  <a:latin typeface="Constantia"/>
                  <a:cs typeface="Constantia"/>
                </a:rPr>
                <a:t>socio-économique</a:t>
              </a:r>
              <a:endParaRPr lang="fr-FR" sz="1600" dirty="0">
                <a:solidFill>
                  <a:srgbClr val="669900"/>
                </a:solidFill>
                <a:latin typeface="Constantia"/>
                <a:cs typeface="Constantia"/>
              </a:endParaRPr>
            </a:p>
          </p:txBody>
        </p:sp>
      </p:grpSp>
      <p:grpSp>
        <p:nvGrpSpPr>
          <p:cNvPr id="73" name="Grouper 72"/>
          <p:cNvGrpSpPr/>
          <p:nvPr/>
        </p:nvGrpSpPr>
        <p:grpSpPr>
          <a:xfrm>
            <a:off x="1741868" y="5245602"/>
            <a:ext cx="2108949" cy="596895"/>
            <a:chOff x="363210" y="4207263"/>
            <a:chExt cx="952419" cy="596895"/>
          </a:xfrm>
        </p:grpSpPr>
        <p:cxnSp>
          <p:nvCxnSpPr>
            <p:cNvPr id="74" name="Connecteur droit avec flèche 73"/>
            <p:cNvCxnSpPr/>
            <p:nvPr/>
          </p:nvCxnSpPr>
          <p:spPr>
            <a:xfrm>
              <a:off x="363210" y="4476827"/>
              <a:ext cx="122093"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75" name="Rectangle 74"/>
            <p:cNvSpPr/>
            <p:nvPr/>
          </p:nvSpPr>
          <p:spPr>
            <a:xfrm>
              <a:off x="485303" y="4207263"/>
              <a:ext cx="830326" cy="59689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Sphère</a:t>
              </a:r>
            </a:p>
            <a:p>
              <a:pPr algn="ctr" defTabSz="457200" fontAlgn="auto">
                <a:spcBef>
                  <a:spcPts val="0"/>
                </a:spcBef>
                <a:spcAft>
                  <a:spcPts val="0"/>
                </a:spcAft>
              </a:pPr>
              <a:r>
                <a:rPr lang="fr-FR" sz="1600" dirty="0" smtClean="0">
                  <a:solidFill>
                    <a:prstClr val="black"/>
                  </a:solidFill>
                  <a:latin typeface="Constantia"/>
                  <a:cs typeface="Constantia"/>
                </a:rPr>
                <a:t>socio-écologique</a:t>
              </a:r>
              <a:endParaRPr lang="fr-FR" sz="1600" dirty="0">
                <a:solidFill>
                  <a:srgbClr val="669900"/>
                </a:solidFill>
                <a:latin typeface="Constantia"/>
                <a:cs typeface="Constantia"/>
              </a:endParaRPr>
            </a:p>
          </p:txBody>
        </p:sp>
      </p:grpSp>
      <p:cxnSp>
        <p:nvCxnSpPr>
          <p:cNvPr id="76" name="Connecteur droit avec flèche 75"/>
          <p:cNvCxnSpPr/>
          <p:nvPr/>
        </p:nvCxnSpPr>
        <p:spPr>
          <a:xfrm>
            <a:off x="3850816" y="2205910"/>
            <a:ext cx="270351"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pic>
        <p:nvPicPr>
          <p:cNvPr id="7" name="Image 6" descr="3 entrées SYAL.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1995" y="1148348"/>
            <a:ext cx="2577984" cy="2319008"/>
          </a:xfrm>
          <a:prstGeom prst="rect">
            <a:avLst/>
          </a:prstGeom>
        </p:spPr>
      </p:pic>
      <p:grpSp>
        <p:nvGrpSpPr>
          <p:cNvPr id="11" name="Grouper 10"/>
          <p:cNvGrpSpPr/>
          <p:nvPr/>
        </p:nvGrpSpPr>
        <p:grpSpPr>
          <a:xfrm>
            <a:off x="6301994" y="3627617"/>
            <a:ext cx="2577984" cy="2932289"/>
            <a:chOff x="6121300" y="3755148"/>
            <a:chExt cx="2758679" cy="2932289"/>
          </a:xfrm>
        </p:grpSpPr>
        <p:pic>
          <p:nvPicPr>
            <p:cNvPr id="8" name="Image 7" descr="22- Plan de Finca Don Daniel, Rio Abajo, Pueblo Nuevo.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80762" y="3755148"/>
              <a:ext cx="2199217" cy="2932289"/>
            </a:xfrm>
            <a:prstGeom prst="rect">
              <a:avLst/>
            </a:prstGeom>
          </p:spPr>
        </p:pic>
        <p:sp>
          <p:nvSpPr>
            <p:cNvPr id="77" name="Rectangle 76"/>
            <p:cNvSpPr/>
            <p:nvPr/>
          </p:nvSpPr>
          <p:spPr>
            <a:xfrm>
              <a:off x="6121300" y="5548437"/>
              <a:ext cx="1506775" cy="4215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IFES</a:t>
              </a:r>
              <a:endParaRPr lang="fr-FR" sz="1600" dirty="0">
                <a:solidFill>
                  <a:srgbClr val="669900"/>
                </a:solidFill>
                <a:latin typeface="Constantia"/>
                <a:cs typeface="Constantia"/>
              </a:endParaRPr>
            </a:p>
          </p:txBody>
        </p:sp>
        <p:sp>
          <p:nvSpPr>
            <p:cNvPr id="78" name="Rectangle 77"/>
            <p:cNvSpPr/>
            <p:nvPr/>
          </p:nvSpPr>
          <p:spPr>
            <a:xfrm>
              <a:off x="6121300" y="4308286"/>
              <a:ext cx="1506775" cy="42159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defTabSz="457200" fontAlgn="auto">
                <a:spcBef>
                  <a:spcPts val="0"/>
                </a:spcBef>
                <a:spcAft>
                  <a:spcPts val="0"/>
                </a:spcAft>
              </a:pPr>
              <a:r>
                <a:rPr lang="fr-FR" sz="1600" dirty="0" smtClean="0">
                  <a:solidFill>
                    <a:prstClr val="black"/>
                  </a:solidFill>
                  <a:latin typeface="Constantia"/>
                  <a:cs typeface="Constantia"/>
                </a:rPr>
                <a:t>Agroécologie</a:t>
              </a:r>
              <a:endParaRPr lang="fr-FR" sz="1600" dirty="0">
                <a:solidFill>
                  <a:srgbClr val="669900"/>
                </a:solidFill>
                <a:latin typeface="Constantia"/>
                <a:cs typeface="Constantia"/>
              </a:endParaRPr>
            </a:p>
          </p:txBody>
        </p:sp>
      </p:grpSp>
      <p:sp>
        <p:nvSpPr>
          <p:cNvPr id="79" name="Accolade fermante 78"/>
          <p:cNvSpPr/>
          <p:nvPr/>
        </p:nvSpPr>
        <p:spPr>
          <a:xfrm flipH="1">
            <a:off x="6049754" y="1148348"/>
            <a:ext cx="273691" cy="5411558"/>
          </a:xfrm>
          <a:prstGeom prst="rightBrace">
            <a:avLst/>
          </a:prstGeom>
          <a:ln w="9525" cmpd="sng">
            <a:solidFill>
              <a:schemeClr val="accent6"/>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457200" fontAlgn="auto">
              <a:spcBef>
                <a:spcPts val="0"/>
              </a:spcBef>
              <a:spcAft>
                <a:spcPts val="0"/>
              </a:spcAft>
            </a:pPr>
            <a:endParaRPr lang="fr-FR">
              <a:solidFill>
                <a:prstClr val="black"/>
              </a:solidFill>
              <a:latin typeface="Calibri"/>
            </a:endParaRPr>
          </a:p>
        </p:txBody>
      </p:sp>
      <p:sp>
        <p:nvSpPr>
          <p:cNvPr id="81" name="Rectangle 80"/>
          <p:cNvSpPr/>
          <p:nvPr/>
        </p:nvSpPr>
        <p:spPr>
          <a:xfrm>
            <a:off x="4144613" y="1618226"/>
            <a:ext cx="1905141" cy="131343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Stratégie de développement localisé centrée sur l’agro-alimentaire, de type Syal</a:t>
            </a:r>
            <a:endParaRPr lang="fr-FR" sz="1600" dirty="0">
              <a:solidFill>
                <a:srgbClr val="669900"/>
              </a:solidFill>
              <a:latin typeface="Constantia"/>
              <a:cs typeface="Constantia"/>
            </a:endParaRPr>
          </a:p>
        </p:txBody>
      </p:sp>
      <p:grpSp>
        <p:nvGrpSpPr>
          <p:cNvPr id="29" name="Grouper 28"/>
          <p:cNvGrpSpPr/>
          <p:nvPr/>
        </p:nvGrpSpPr>
        <p:grpSpPr>
          <a:xfrm>
            <a:off x="3874262" y="4742000"/>
            <a:ext cx="2246509" cy="1999476"/>
            <a:chOff x="3874262" y="4742000"/>
            <a:chExt cx="2246509" cy="1999476"/>
          </a:xfrm>
        </p:grpSpPr>
        <p:cxnSp>
          <p:nvCxnSpPr>
            <p:cNvPr id="80" name="Connecteur droit avec flèche 79"/>
            <p:cNvCxnSpPr/>
            <p:nvPr/>
          </p:nvCxnSpPr>
          <p:spPr>
            <a:xfrm>
              <a:off x="3874262" y="5531773"/>
              <a:ext cx="270351" cy="0"/>
            </a:xfrm>
            <a:prstGeom prst="straightConnector1">
              <a:avLst/>
            </a:prstGeom>
            <a:ln w="12700" cmpd="sng">
              <a:tailEnd type="arrow"/>
            </a:ln>
          </p:spPr>
          <p:style>
            <a:lnRef idx="1">
              <a:schemeClr val="accent6"/>
            </a:lnRef>
            <a:fillRef idx="0">
              <a:schemeClr val="accent6"/>
            </a:fillRef>
            <a:effectRef idx="0">
              <a:schemeClr val="accent6"/>
            </a:effectRef>
            <a:fontRef idx="minor">
              <a:schemeClr val="tx1"/>
            </a:fontRef>
          </p:style>
        </p:cxnSp>
        <p:sp>
          <p:nvSpPr>
            <p:cNvPr id="82" name="Rectangle 81"/>
            <p:cNvSpPr/>
            <p:nvPr/>
          </p:nvSpPr>
          <p:spPr>
            <a:xfrm>
              <a:off x="4215630" y="4742000"/>
              <a:ext cx="1905141" cy="19994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Choix organisationnels, techniques et technologiques permettant de profiter de toutes les complémentarités</a:t>
              </a:r>
              <a:endParaRPr lang="fr-FR" sz="1600" dirty="0">
                <a:solidFill>
                  <a:srgbClr val="669900"/>
                </a:solidFill>
                <a:latin typeface="Constantia"/>
                <a:cs typeface="Constantia"/>
              </a:endParaRPr>
            </a:p>
          </p:txBody>
        </p:sp>
      </p:grpSp>
      <p:grpSp>
        <p:nvGrpSpPr>
          <p:cNvPr id="30" name="Grouper 29"/>
          <p:cNvGrpSpPr/>
          <p:nvPr/>
        </p:nvGrpSpPr>
        <p:grpSpPr>
          <a:xfrm>
            <a:off x="2931517" y="2823718"/>
            <a:ext cx="1838597" cy="2052578"/>
            <a:chOff x="2931517" y="2823718"/>
            <a:chExt cx="1838597" cy="2052578"/>
          </a:xfrm>
        </p:grpSpPr>
        <p:sp>
          <p:nvSpPr>
            <p:cNvPr id="83" name="Rectangle 82"/>
            <p:cNvSpPr/>
            <p:nvPr/>
          </p:nvSpPr>
          <p:spPr>
            <a:xfrm>
              <a:off x="2931517" y="3368046"/>
              <a:ext cx="1838597" cy="9865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fontAlgn="auto">
                <a:spcBef>
                  <a:spcPts val="0"/>
                </a:spcBef>
                <a:spcAft>
                  <a:spcPts val="0"/>
                </a:spcAft>
              </a:pPr>
              <a:r>
                <a:rPr lang="fr-FR" sz="1600" dirty="0" smtClean="0">
                  <a:solidFill>
                    <a:prstClr val="black"/>
                  </a:solidFill>
                  <a:latin typeface="Constantia"/>
                  <a:cs typeface="Constantia"/>
                </a:rPr>
                <a:t>EI ?</a:t>
              </a:r>
              <a:r>
                <a:rPr lang="fr-FR" sz="1600" b="1" dirty="0">
                  <a:solidFill>
                    <a:prstClr val="black"/>
                  </a:solidFill>
                  <a:latin typeface="Constantia"/>
                  <a:cs typeface="Constantia"/>
                </a:rPr>
                <a:t> </a:t>
              </a:r>
              <a:endParaRPr lang="fr-FR" sz="1600" b="1" dirty="0" smtClean="0">
                <a:solidFill>
                  <a:prstClr val="black"/>
                </a:solidFill>
                <a:latin typeface="Constantia"/>
                <a:cs typeface="Constantia"/>
              </a:endParaRPr>
            </a:p>
            <a:p>
              <a:pPr algn="ctr" defTabSz="457200" fontAlgn="auto">
                <a:spcBef>
                  <a:spcPts val="0"/>
                </a:spcBef>
                <a:spcAft>
                  <a:spcPts val="0"/>
                </a:spcAft>
              </a:pPr>
              <a:r>
                <a:rPr lang="fr-FR" sz="1600" dirty="0" smtClean="0">
                  <a:solidFill>
                    <a:prstClr val="black"/>
                  </a:solidFill>
                  <a:latin typeface="Constantia"/>
                  <a:cs typeface="Constantia"/>
                </a:rPr>
                <a:t>Approche </a:t>
              </a:r>
              <a:endParaRPr lang="fr-FR" sz="1600" dirty="0">
                <a:solidFill>
                  <a:prstClr val="black"/>
                </a:solidFill>
                <a:latin typeface="Constantia"/>
                <a:cs typeface="Constantia"/>
              </a:endParaRPr>
            </a:p>
            <a:p>
              <a:pPr algn="ctr" defTabSz="457200" fontAlgn="auto">
                <a:spcBef>
                  <a:spcPts val="0"/>
                </a:spcBef>
                <a:spcAft>
                  <a:spcPts val="0"/>
                </a:spcAft>
              </a:pPr>
              <a:r>
                <a:rPr lang="fr-FR" sz="1600" dirty="0" smtClean="0">
                  <a:solidFill>
                    <a:prstClr val="black"/>
                  </a:solidFill>
                  <a:latin typeface="Constantia"/>
                  <a:cs typeface="Constantia"/>
                </a:rPr>
                <a:t>Écosystémique?</a:t>
              </a:r>
              <a:endParaRPr lang="fr-FR" sz="1600" dirty="0">
                <a:solidFill>
                  <a:prstClr val="black"/>
                </a:solidFill>
                <a:latin typeface="Constantia"/>
                <a:cs typeface="Constantia"/>
              </a:endParaRPr>
            </a:p>
            <a:p>
              <a:pPr algn="ctr" defTabSz="457200" fontAlgn="auto">
                <a:spcBef>
                  <a:spcPts val="0"/>
                </a:spcBef>
                <a:spcAft>
                  <a:spcPts val="0"/>
                </a:spcAft>
              </a:pPr>
              <a:endParaRPr lang="fr-FR" sz="1600" dirty="0">
                <a:solidFill>
                  <a:srgbClr val="669900"/>
                </a:solidFill>
                <a:latin typeface="Constantia"/>
                <a:cs typeface="Constantia"/>
              </a:endParaRPr>
            </a:p>
          </p:txBody>
        </p:sp>
        <p:cxnSp>
          <p:nvCxnSpPr>
            <p:cNvPr id="13" name="Connecteur droit avec flèche 12"/>
            <p:cNvCxnSpPr>
              <a:stCxn id="83" idx="2"/>
            </p:cNvCxnSpPr>
            <p:nvPr/>
          </p:nvCxnSpPr>
          <p:spPr>
            <a:xfrm>
              <a:off x="3850816" y="4354645"/>
              <a:ext cx="1" cy="521651"/>
            </a:xfrm>
            <a:prstGeom prst="straightConnector1">
              <a:avLst/>
            </a:prstGeom>
            <a:ln w="9525" cmpd="sng">
              <a:solidFill>
                <a:schemeClr val="accent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4" name="Connecteur droit avec flèche 83"/>
            <p:cNvCxnSpPr>
              <a:stCxn id="83" idx="0"/>
            </p:cNvCxnSpPr>
            <p:nvPr/>
          </p:nvCxnSpPr>
          <p:spPr>
            <a:xfrm flipV="1">
              <a:off x="3850816" y="2823718"/>
              <a:ext cx="1" cy="544328"/>
            </a:xfrm>
            <a:prstGeom prst="straightConnector1">
              <a:avLst/>
            </a:prstGeom>
            <a:ln w="9525" cmpd="sng">
              <a:solidFill>
                <a:schemeClr val="accent6"/>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92976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1000" fill="hold"/>
                                        <p:tgtEl>
                                          <p:spTgt spid="63"/>
                                        </p:tgtEl>
                                        <p:attrNameLst>
                                          <p:attrName>ppt_w</p:attrName>
                                        </p:attrNameLst>
                                      </p:cBhvr>
                                      <p:tavLst>
                                        <p:tav tm="0">
                                          <p:val>
                                            <p:strVal val="#ppt_w*0.70"/>
                                          </p:val>
                                        </p:tav>
                                        <p:tav tm="100000">
                                          <p:val>
                                            <p:strVal val="#ppt_w"/>
                                          </p:val>
                                        </p:tav>
                                      </p:tavLst>
                                    </p:anim>
                                    <p:anim calcmode="lin" valueType="num">
                                      <p:cBhvr>
                                        <p:cTn id="8" dur="1000" fill="hold"/>
                                        <p:tgtEl>
                                          <p:spTgt spid="63"/>
                                        </p:tgtEl>
                                        <p:attrNameLst>
                                          <p:attrName>ppt_h</p:attrName>
                                        </p:attrNameLst>
                                      </p:cBhvr>
                                      <p:tavLst>
                                        <p:tav tm="0">
                                          <p:val>
                                            <p:strVal val="#ppt_h"/>
                                          </p:val>
                                        </p:tav>
                                        <p:tav tm="100000">
                                          <p:val>
                                            <p:strVal val="#ppt_h"/>
                                          </p:val>
                                        </p:tav>
                                      </p:tavLst>
                                    </p:anim>
                                    <p:animEffect transition="in" filter="fade">
                                      <p:cBhvr>
                                        <p:cTn id="9" dur="1000"/>
                                        <p:tgtEl>
                                          <p:spTgt spid="6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ipe(up)">
                                      <p:cBhvr>
                                        <p:cTn id="14" dur="500"/>
                                        <p:tgtEl>
                                          <p:spTgt spid="66"/>
                                        </p:tgtEl>
                                      </p:cBhvr>
                                    </p:animEffect>
                                  </p:childTnLst>
                                </p:cTn>
                              </p:par>
                              <p:par>
                                <p:cTn id="15" presetID="22" presetClass="entr" presetSubtype="1"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up)">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left)">
                                      <p:cBhvr>
                                        <p:cTn id="25" dur="500"/>
                                        <p:tgtEl>
                                          <p:spTgt spid="81"/>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strVal val="#ppt_w*0.70"/>
                                          </p:val>
                                        </p:tav>
                                        <p:tav tm="100000">
                                          <p:val>
                                            <p:strVal val="#ppt_w"/>
                                          </p:val>
                                        </p:tav>
                                      </p:tavLst>
                                    </p:anim>
                                    <p:anim calcmode="lin" valueType="num">
                                      <p:cBhvr>
                                        <p:cTn id="31" dur="1000" fill="hold"/>
                                        <p:tgtEl>
                                          <p:spTgt spid="7"/>
                                        </p:tgtEl>
                                        <p:attrNameLst>
                                          <p:attrName>ppt_h</p:attrName>
                                        </p:attrNameLst>
                                      </p:cBhvr>
                                      <p:tavLst>
                                        <p:tav tm="0">
                                          <p:val>
                                            <p:strVal val="#ppt_h"/>
                                          </p:val>
                                        </p:tav>
                                        <p:tav tm="100000">
                                          <p:val>
                                            <p:strVal val="#ppt_h"/>
                                          </p:val>
                                        </p:tav>
                                      </p:tavLst>
                                    </p:anim>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left)">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0" fill="hold"/>
                                        <p:tgtEl>
                                          <p:spTgt spid="11"/>
                                        </p:tgtEl>
                                        <p:attrNameLst>
                                          <p:attrName>ppt_w</p:attrName>
                                        </p:attrNameLst>
                                      </p:cBhvr>
                                      <p:tavLst>
                                        <p:tav tm="0">
                                          <p:val>
                                            <p:strVal val="#ppt_w*0.70"/>
                                          </p:val>
                                        </p:tav>
                                        <p:tav tm="100000">
                                          <p:val>
                                            <p:strVal val="#ppt_w"/>
                                          </p:val>
                                        </p:tav>
                                      </p:tavLst>
                                    </p:anim>
                                    <p:anim calcmode="lin" valueType="num">
                                      <p:cBhvr>
                                        <p:cTn id="48" dur="1000" fill="hold"/>
                                        <p:tgtEl>
                                          <p:spTgt spid="11"/>
                                        </p:tgtEl>
                                        <p:attrNameLst>
                                          <p:attrName>ppt_h</p:attrName>
                                        </p:attrNameLst>
                                      </p:cBhvr>
                                      <p:tavLst>
                                        <p:tav tm="0">
                                          <p:val>
                                            <p:strVal val="#ppt_h"/>
                                          </p:val>
                                        </p:tav>
                                        <p:tav tm="100000">
                                          <p:val>
                                            <p:strVal val="#ppt_h"/>
                                          </p:val>
                                        </p:tav>
                                      </p:tavLst>
                                    </p:anim>
                                    <p:animEffect transition="in" filter="fade">
                                      <p:cBhvr>
                                        <p:cTn id="49" dur="10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55" presetClass="entr" presetSubtype="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1000" fill="hold"/>
                                        <p:tgtEl>
                                          <p:spTgt spid="30"/>
                                        </p:tgtEl>
                                        <p:attrNameLst>
                                          <p:attrName>ppt_w</p:attrName>
                                        </p:attrNameLst>
                                      </p:cBhvr>
                                      <p:tavLst>
                                        <p:tav tm="0">
                                          <p:val>
                                            <p:strVal val="#ppt_w*0.70"/>
                                          </p:val>
                                        </p:tav>
                                        <p:tav tm="100000">
                                          <p:val>
                                            <p:strVal val="#ppt_w"/>
                                          </p:val>
                                        </p:tav>
                                      </p:tavLst>
                                    </p:anim>
                                    <p:anim calcmode="lin" valueType="num">
                                      <p:cBhvr>
                                        <p:cTn id="59" dur="1000" fill="hold"/>
                                        <p:tgtEl>
                                          <p:spTgt spid="30"/>
                                        </p:tgtEl>
                                        <p:attrNameLst>
                                          <p:attrName>ppt_h</p:attrName>
                                        </p:attrNameLst>
                                      </p:cBhvr>
                                      <p:tavLst>
                                        <p:tav tm="0">
                                          <p:val>
                                            <p:strVal val="#ppt_h"/>
                                          </p:val>
                                        </p:tav>
                                        <p:tav tm="100000">
                                          <p:val>
                                            <p:strVal val="#ppt_h"/>
                                          </p:val>
                                        </p:tav>
                                      </p:tavLst>
                                    </p:anim>
                                    <p:animEffect transition="in" filter="fade">
                                      <p:cBhvr>
                                        <p:cTn id="60"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79" grpId="0" animBg="1"/>
      <p:bldP spid="8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8000" y="2321935"/>
            <a:ext cx="8279998" cy="1933365"/>
          </a:xfrm>
          <a:solidFill>
            <a:srgbClr val="FFFFFF"/>
          </a:solidFill>
          <a:ln w="19050" cmpd="sng">
            <a:solidFill>
              <a:srgbClr val="000000"/>
            </a:solidFill>
          </a:ln>
        </p:spPr>
        <p:txBody>
          <a:bodyPr>
            <a:noAutofit/>
          </a:bodyPr>
          <a:lstStyle/>
          <a:p>
            <a:pPr algn="r">
              <a:spcBef>
                <a:spcPts val="600"/>
              </a:spcBef>
              <a:spcAft>
                <a:spcPts val="600"/>
              </a:spcAft>
            </a:pPr>
            <a:r>
              <a:rPr lang="fr-FR" sz="3600" b="1" dirty="0" smtClean="0">
                <a:solidFill>
                  <a:srgbClr val="002060"/>
                </a:solidFill>
                <a:latin typeface="Constantia"/>
                <a:cs typeface="Constantia"/>
              </a:rPr>
              <a:t>Les Syal-coopératives au Nicaragua </a:t>
            </a:r>
            <a:br>
              <a:rPr lang="fr-FR" sz="3600" b="1" dirty="0" smtClean="0">
                <a:solidFill>
                  <a:srgbClr val="002060"/>
                </a:solidFill>
                <a:latin typeface="Constantia"/>
                <a:cs typeface="Constantia"/>
              </a:rPr>
            </a:br>
            <a:r>
              <a:rPr lang="fr-FR" sz="2800" b="1" dirty="0">
                <a:solidFill>
                  <a:srgbClr val="002060"/>
                </a:solidFill>
                <a:latin typeface="Constantia"/>
                <a:cs typeface="Constantia"/>
              </a:rPr>
              <a:t>D</a:t>
            </a:r>
            <a:r>
              <a:rPr lang="fr-FR" sz="2800" b="1" dirty="0" smtClean="0">
                <a:solidFill>
                  <a:srgbClr val="002060"/>
                </a:solidFill>
                <a:latin typeface="Constantia"/>
                <a:cs typeface="Constantia"/>
              </a:rPr>
              <a:t>es stratégies écosystémiques de développement ?</a:t>
            </a:r>
            <a:br>
              <a:rPr lang="fr-FR" sz="2800" b="1" dirty="0" smtClean="0">
                <a:solidFill>
                  <a:srgbClr val="002060"/>
                </a:solidFill>
                <a:latin typeface="Constantia"/>
                <a:cs typeface="Constantia"/>
              </a:rPr>
            </a:br>
            <a:r>
              <a:rPr lang="fr-FR" sz="2800" b="1" dirty="0" smtClean="0">
                <a:solidFill>
                  <a:srgbClr val="002060"/>
                </a:solidFill>
                <a:latin typeface="Constantia"/>
                <a:cs typeface="Constantia"/>
              </a:rPr>
              <a:t>Essai méthodologique</a:t>
            </a:r>
            <a:endParaRPr lang="fr-FR" sz="2800" dirty="0">
              <a:latin typeface="Constantia"/>
              <a:cs typeface="Constantia"/>
            </a:endParaRPr>
          </a:p>
        </p:txBody>
      </p:sp>
      <p:sp>
        <p:nvSpPr>
          <p:cNvPr id="3" name="Espace réservé du contenu 2"/>
          <p:cNvSpPr>
            <a:spLocks noGrp="1"/>
          </p:cNvSpPr>
          <p:nvPr>
            <p:ph idx="1"/>
          </p:nvPr>
        </p:nvSpPr>
        <p:spPr>
          <a:xfrm>
            <a:off x="4544848" y="4729366"/>
            <a:ext cx="4572000" cy="701884"/>
          </a:xfrm>
          <a:solidFill>
            <a:schemeClr val="bg1"/>
          </a:solidFill>
          <a:ln w="19050" cmpd="sng">
            <a:solidFill>
              <a:schemeClr val="tx1"/>
            </a:solidFill>
          </a:ln>
        </p:spPr>
        <p:txBody>
          <a:bodyPr anchor="ctr">
            <a:normAutofit/>
          </a:bodyPr>
          <a:lstStyle/>
          <a:p>
            <a:pPr marL="0" indent="0">
              <a:buNone/>
            </a:pPr>
            <a:r>
              <a:rPr lang="fr-FR" sz="2800" b="1" dirty="0" smtClean="0">
                <a:solidFill>
                  <a:srgbClr val="669900"/>
                </a:solidFill>
                <a:latin typeface="Constantia"/>
                <a:cs typeface="Constantia"/>
              </a:rPr>
              <a:t>Renaud Metereau</a:t>
            </a:r>
            <a:endParaRPr lang="fr-FR" sz="2800" dirty="0"/>
          </a:p>
        </p:txBody>
      </p:sp>
      <p:pic>
        <p:nvPicPr>
          <p:cNvPr id="4"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60447" y="4834133"/>
            <a:ext cx="777106" cy="475092"/>
          </a:xfrm>
          <a:prstGeom prst="rect">
            <a:avLst/>
          </a:prstGeom>
          <a:noFill/>
          <a:ln w="9525">
            <a:noFill/>
            <a:miter lim="800000"/>
            <a:headEnd/>
            <a:tailEnd/>
          </a:ln>
        </p:spPr>
      </p:pic>
    </p:spTree>
    <p:extLst>
      <p:ext uri="{BB962C8B-B14F-4D97-AF65-F5344CB8AC3E}">
        <p14:creationId xmlns:p14="http://schemas.microsoft.com/office/powerpoint/2010/main" val="227728700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http://www.abbaye-tamie.com/histoire/albums-photos_tamie/contemplation-4/resolveUid/7063ea2ab014423f12aef83152b05b48"/>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110598" name="Picture 6" descr="http://www.abbaye-tamie.com/images/interieur/logo.gif"/>
          <p:cNvPicPr>
            <a:picLocks noChangeAspect="1" noChangeArrowheads="1"/>
          </p:cNvPicPr>
          <p:nvPr/>
        </p:nvPicPr>
        <p:blipFill>
          <a:blip r:embed="rId3" cstate="print"/>
          <a:srcRect/>
          <a:stretch>
            <a:fillRect/>
          </a:stretch>
        </p:blipFill>
        <p:spPr bwMode="auto">
          <a:xfrm>
            <a:off x="6372200" y="5301208"/>
            <a:ext cx="2114550" cy="1076326"/>
          </a:xfrm>
          <a:prstGeom prst="rect">
            <a:avLst/>
          </a:prstGeom>
          <a:solidFill>
            <a:schemeClr val="bg1"/>
          </a:solidFill>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95536" y="2996952"/>
            <a:ext cx="8229600" cy="1143000"/>
          </a:xfrm>
        </p:spPr>
        <p:txBody>
          <a:bodyPr/>
          <a:lstStyle/>
          <a:p>
            <a:r>
              <a:rPr lang="fr-FR" b="1" dirty="0" smtClean="0">
                <a:solidFill>
                  <a:srgbClr val="7030A0"/>
                </a:solidFill>
                <a:latin typeface="Comic Sans MS" panose="030F0702030302020204" pitchFamily="66" charset="0"/>
              </a:rPr>
              <a:t>I Ecologie industrielle:</a:t>
            </a:r>
            <a:br>
              <a:rPr lang="fr-FR" b="1" dirty="0" smtClean="0">
                <a:solidFill>
                  <a:srgbClr val="7030A0"/>
                </a:solidFill>
                <a:latin typeface="Comic Sans MS" panose="030F0702030302020204" pitchFamily="66" charset="0"/>
              </a:rPr>
            </a:br>
            <a:r>
              <a:rPr lang="fr-FR" b="1" dirty="0" smtClean="0">
                <a:solidFill>
                  <a:srgbClr val="7030A0"/>
                </a:solidFill>
                <a:latin typeface="Comic Sans MS" panose="030F0702030302020204" pitchFamily="66" charset="0"/>
              </a:rPr>
              <a:t>trois rappels</a:t>
            </a:r>
            <a:endParaRPr lang="fr-FR" b="1" dirty="0">
              <a:solidFill>
                <a:srgbClr val="7030A0"/>
              </a:solidFill>
              <a:latin typeface="Comic Sans MS" panose="030F0702030302020204" pitchFamily="66" charset="0"/>
            </a:endParaRPr>
          </a:p>
        </p:txBody>
      </p:sp>
    </p:spTree>
    <p:extLst>
      <p:ext uri="{BB962C8B-B14F-4D97-AF65-F5344CB8AC3E}">
        <p14:creationId xmlns:p14="http://schemas.microsoft.com/office/powerpoint/2010/main" val="33406609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24744"/>
            <a:ext cx="4572000" cy="1815882"/>
          </a:xfrm>
          <a:prstGeom prst="rect">
            <a:avLst/>
          </a:prstGeom>
        </p:spPr>
        <p:txBody>
          <a:bodyPr>
            <a:spAutoFit/>
          </a:bodyPr>
          <a:lstStyle/>
          <a:p>
            <a:pPr lvl="1" algn="ctr"/>
            <a:r>
              <a:rPr lang="fr-FR" sz="1600" b="1" dirty="0" smtClean="0">
                <a:latin typeface="Comic Sans MS" pitchFamily="66" charset="0"/>
              </a:rPr>
              <a:t>A la Réunion, sur les quelques 1,8 millions de tonnes de cannes à sucre récoltées, plus de 500.000 tonnes de </a:t>
            </a:r>
            <a:r>
              <a:rPr lang="fr-FR" sz="1600" b="1" i="1" dirty="0" smtClean="0">
                <a:latin typeface="Comic Sans MS" pitchFamily="66" charset="0"/>
              </a:rPr>
              <a:t>bagasse</a:t>
            </a:r>
            <a:r>
              <a:rPr lang="fr-FR" sz="1600" b="1" dirty="0" smtClean="0">
                <a:latin typeface="Comic Sans MS" pitchFamily="66" charset="0"/>
              </a:rPr>
              <a:t> sont consacrées à la production de 275 </a:t>
            </a:r>
            <a:r>
              <a:rPr lang="fr-FR" sz="1600" b="1" dirty="0" err="1" smtClean="0">
                <a:latin typeface="Comic Sans MS" pitchFamily="66" charset="0"/>
              </a:rPr>
              <a:t>GWh</a:t>
            </a:r>
            <a:r>
              <a:rPr lang="fr-FR" sz="1600" b="1" dirty="0" smtClean="0">
                <a:latin typeface="Comic Sans MS" pitchFamily="66" charset="0"/>
              </a:rPr>
              <a:t> </a:t>
            </a:r>
            <a:r>
              <a:rPr lang="fr-FR" sz="1600" b="1" u="sng" dirty="0" smtClean="0">
                <a:effectLst>
                  <a:outerShdw blurRad="38100" dist="38100" dir="2700000" algn="tl">
                    <a:srgbClr val="000000">
                      <a:alpha val="43137"/>
                    </a:srgbClr>
                  </a:outerShdw>
                </a:effectLst>
                <a:latin typeface="Comic Sans MS" pitchFamily="66" charset="0"/>
              </a:rPr>
              <a:t>d'électricité</a:t>
            </a:r>
            <a:r>
              <a:rPr lang="fr-FR" sz="1600" b="1" dirty="0" smtClean="0">
                <a:latin typeface="Comic Sans MS" pitchFamily="66" charset="0"/>
              </a:rPr>
              <a:t> soit 12 % de la consommation d'électricité de l’île</a:t>
            </a:r>
            <a:endParaRPr lang="fr-FR" sz="1600" b="1" dirty="0"/>
          </a:p>
        </p:txBody>
      </p:sp>
      <p:sp>
        <p:nvSpPr>
          <p:cNvPr id="6" name="Rectangle 5"/>
          <p:cNvSpPr/>
          <p:nvPr/>
        </p:nvSpPr>
        <p:spPr>
          <a:xfrm>
            <a:off x="0" y="5534561"/>
            <a:ext cx="4932040" cy="1323439"/>
          </a:xfrm>
          <a:prstGeom prst="rect">
            <a:avLst/>
          </a:prstGeom>
        </p:spPr>
        <p:txBody>
          <a:bodyPr wrap="square">
            <a:spAutoFit/>
          </a:bodyPr>
          <a:lstStyle/>
          <a:p>
            <a:pPr algn="ctr"/>
            <a:r>
              <a:rPr lang="fr-FR" sz="1600" b="1" dirty="0" smtClean="0">
                <a:solidFill>
                  <a:srgbClr val="CC0066"/>
                </a:solidFill>
              </a:rPr>
              <a:t>L’écume fraîche de sucrerie est l’un des sous-produits importants de la fabrication du sucre : résidu de filtration de la boue issue de la décantation du jus de canne chaulé. Elle est récupérée par les producteurs de canne à sucre pour la </a:t>
            </a:r>
            <a:r>
              <a:rPr lang="fr-FR" sz="1600" b="1" u="sng" dirty="0" smtClean="0">
                <a:solidFill>
                  <a:srgbClr val="CC0066"/>
                </a:solidFill>
                <a:effectLst>
                  <a:outerShdw blurRad="38100" dist="38100" dir="2700000" algn="tl">
                    <a:srgbClr val="000000">
                      <a:alpha val="43137"/>
                    </a:srgbClr>
                  </a:outerShdw>
                </a:effectLst>
              </a:rPr>
              <a:t>fertilisation</a:t>
            </a:r>
            <a:r>
              <a:rPr lang="fr-FR" sz="1600" b="1" dirty="0" smtClean="0">
                <a:solidFill>
                  <a:srgbClr val="CC0066"/>
                </a:solidFill>
              </a:rPr>
              <a:t> de leur culture</a:t>
            </a:r>
            <a:endParaRPr lang="fr-FR" sz="1600" b="1" dirty="0">
              <a:solidFill>
                <a:srgbClr val="CC0066"/>
              </a:solidFill>
            </a:endParaRPr>
          </a:p>
        </p:txBody>
      </p:sp>
      <p:sp>
        <p:nvSpPr>
          <p:cNvPr id="8" name="ZoneTexte 7"/>
          <p:cNvSpPr txBox="1"/>
          <p:nvPr/>
        </p:nvSpPr>
        <p:spPr>
          <a:xfrm>
            <a:off x="0" y="0"/>
            <a:ext cx="4932040" cy="923330"/>
          </a:xfrm>
          <a:prstGeom prst="rect">
            <a:avLst/>
          </a:prstGeom>
          <a:noFill/>
        </p:spPr>
        <p:txBody>
          <a:bodyPr wrap="square" rtlCol="0">
            <a:spAutoFit/>
          </a:bodyPr>
          <a:lstStyle/>
          <a:p>
            <a:pPr algn="ctr"/>
            <a:r>
              <a:rPr lang="fr-FR" b="1" dirty="0" smtClean="0">
                <a:solidFill>
                  <a:srgbClr val="7030A0"/>
                </a:solidFill>
              </a:rPr>
              <a:t>Quand on produit une tonne de sucre de canne,</a:t>
            </a:r>
          </a:p>
          <a:p>
            <a:pPr algn="ctr"/>
            <a:r>
              <a:rPr lang="fr-FR" b="1" dirty="0" smtClean="0">
                <a:solidFill>
                  <a:srgbClr val="7030A0"/>
                </a:solidFill>
              </a:rPr>
              <a:t>on obtient (aussi!) deux tonnes de « </a:t>
            </a:r>
            <a:r>
              <a:rPr lang="fr-FR" b="1" i="1" dirty="0" smtClean="0">
                <a:solidFill>
                  <a:srgbClr val="7030A0"/>
                </a:solidFill>
              </a:rPr>
              <a:t>bagasse</a:t>
            </a:r>
            <a:r>
              <a:rPr lang="fr-FR" b="1" dirty="0" smtClean="0">
                <a:solidFill>
                  <a:srgbClr val="7030A0"/>
                </a:solidFill>
              </a:rPr>
              <a:t> » (résidu).</a:t>
            </a:r>
            <a:endParaRPr lang="fr-FR" b="1" dirty="0">
              <a:solidFill>
                <a:srgbClr val="7030A0"/>
              </a:solidFill>
            </a:endParaRPr>
          </a:p>
        </p:txBody>
      </p:sp>
      <p:sp>
        <p:nvSpPr>
          <p:cNvPr id="9" name="Rectangle 8"/>
          <p:cNvSpPr/>
          <p:nvPr/>
        </p:nvSpPr>
        <p:spPr>
          <a:xfrm>
            <a:off x="5652120" y="2492896"/>
            <a:ext cx="2286000" cy="3046988"/>
          </a:xfrm>
          <a:prstGeom prst="rect">
            <a:avLst/>
          </a:prstGeom>
        </p:spPr>
        <p:txBody>
          <a:bodyPr>
            <a:spAutoFit/>
          </a:bodyPr>
          <a:lstStyle/>
          <a:p>
            <a:pPr lvl="0" algn="ctr"/>
            <a:r>
              <a:rPr lang="fr-FR" sz="1600" b="1" dirty="0" smtClean="0">
                <a:solidFill>
                  <a:srgbClr val="008000"/>
                </a:solidFill>
              </a:rPr>
              <a:t>La </a:t>
            </a:r>
            <a:r>
              <a:rPr lang="fr-FR" sz="1600" b="1" i="1" dirty="0" smtClean="0">
                <a:solidFill>
                  <a:srgbClr val="008000"/>
                </a:solidFill>
              </a:rPr>
              <a:t>bagasse</a:t>
            </a:r>
            <a:r>
              <a:rPr lang="fr-FR" sz="1600" b="1" dirty="0" smtClean="0">
                <a:solidFill>
                  <a:srgbClr val="008000"/>
                </a:solidFill>
              </a:rPr>
              <a:t> est déjà utilisée comme source de fibres </a:t>
            </a:r>
            <a:r>
              <a:rPr lang="fr-FR" sz="1600" b="1" u="sng" dirty="0" smtClean="0">
                <a:solidFill>
                  <a:srgbClr val="008000"/>
                </a:solidFill>
                <a:effectLst>
                  <a:outerShdw blurRad="38100" dist="38100" dir="2700000" algn="tl">
                    <a:srgbClr val="000000">
                      <a:alpha val="43137"/>
                    </a:srgbClr>
                  </a:outerShdw>
                </a:effectLst>
              </a:rPr>
              <a:t>papetières</a:t>
            </a:r>
            <a:r>
              <a:rPr lang="fr-FR" sz="1600" b="1" dirty="0" smtClean="0">
                <a:solidFill>
                  <a:srgbClr val="008000"/>
                </a:solidFill>
              </a:rPr>
              <a:t> dans les pays producteurs</a:t>
            </a:r>
          </a:p>
          <a:p>
            <a:pPr lvl="0" algn="ctr"/>
            <a:r>
              <a:rPr lang="fr-FR" sz="1600" b="1" dirty="0" smtClean="0">
                <a:solidFill>
                  <a:srgbClr val="008000"/>
                </a:solidFill>
              </a:rPr>
              <a:t>(en Amérique du Sud et en Inde par exemple, où</a:t>
            </a:r>
          </a:p>
          <a:p>
            <a:pPr lvl="0" algn="ctr"/>
            <a:r>
              <a:rPr lang="fr-FR" sz="1600" b="1" dirty="0" smtClean="0">
                <a:solidFill>
                  <a:srgbClr val="008000"/>
                </a:solidFill>
              </a:rPr>
              <a:t>elle concerne 20 % du papier produit). Cette</a:t>
            </a:r>
          </a:p>
          <a:p>
            <a:pPr lvl="0" algn="ctr"/>
            <a:r>
              <a:rPr lang="fr-FR" sz="1600" b="1" dirty="0" smtClean="0">
                <a:solidFill>
                  <a:srgbClr val="008000"/>
                </a:solidFill>
              </a:rPr>
              <a:t>filière absorbe 10 % de la production mondiale</a:t>
            </a:r>
          </a:p>
          <a:p>
            <a:pPr lvl="0" algn="ctr"/>
            <a:r>
              <a:rPr lang="fr-FR" sz="1600" b="1" dirty="0" smtClean="0">
                <a:solidFill>
                  <a:srgbClr val="008000"/>
                </a:solidFill>
              </a:rPr>
              <a:t>de bagasse</a:t>
            </a:r>
            <a:endParaRPr lang="fr-FR" sz="1600" b="1" dirty="0">
              <a:solidFill>
                <a:srgbClr val="008000"/>
              </a:solidFill>
            </a:endParaRPr>
          </a:p>
        </p:txBody>
      </p:sp>
      <p:sp>
        <p:nvSpPr>
          <p:cNvPr id="10" name="Rectangle 9"/>
          <p:cNvSpPr/>
          <p:nvPr/>
        </p:nvSpPr>
        <p:spPr>
          <a:xfrm>
            <a:off x="4572000" y="620688"/>
            <a:ext cx="4572000" cy="1569660"/>
          </a:xfrm>
          <a:prstGeom prst="rect">
            <a:avLst/>
          </a:prstGeom>
        </p:spPr>
        <p:txBody>
          <a:bodyPr>
            <a:spAutoFit/>
          </a:bodyPr>
          <a:lstStyle/>
          <a:p>
            <a:pPr algn="ctr"/>
            <a:r>
              <a:rPr lang="fr-FR" sz="1600" b="1" dirty="0" smtClean="0">
                <a:solidFill>
                  <a:srgbClr val="C00000"/>
                </a:solidFill>
              </a:rPr>
              <a:t>La </a:t>
            </a:r>
            <a:r>
              <a:rPr lang="fr-FR" sz="1600" b="1" i="1" dirty="0" smtClean="0">
                <a:solidFill>
                  <a:srgbClr val="C00000"/>
                </a:solidFill>
              </a:rPr>
              <a:t>vinasse</a:t>
            </a:r>
            <a:r>
              <a:rPr lang="fr-FR" sz="1600" b="1" dirty="0" smtClean="0">
                <a:solidFill>
                  <a:srgbClr val="C00000"/>
                </a:solidFill>
              </a:rPr>
              <a:t> est issue des distilleries industrielles produisant du rhum à partir de la canne à sucre. Une tonne de canne arrivée à l’usine produit environ 30 kg de mélasse qui, si elle est distillée, produit 114 l de vinasse on travaille sur son utilisation comme fertilisant en agri bio</a:t>
            </a:r>
            <a:endParaRPr lang="fr-FR" sz="1600" b="1" dirty="0">
              <a:solidFill>
                <a:srgbClr val="C00000"/>
              </a:solidFill>
            </a:endParaRPr>
          </a:p>
        </p:txBody>
      </p:sp>
      <p:pic>
        <p:nvPicPr>
          <p:cNvPr id="97284" name="Picture 4" descr="http://www.cirad.fr/var/cirad/storage/images/cirad.fr/publications-ressources/science-pour-tous/dossiers/canne-a-sucre/18775-2-fre-FR/canne-a-sucre_lightbox.jpg"/>
          <p:cNvPicPr>
            <a:picLocks noChangeAspect="1" noChangeArrowheads="1"/>
          </p:cNvPicPr>
          <p:nvPr/>
        </p:nvPicPr>
        <p:blipFill>
          <a:blip r:embed="rId2" cstate="print"/>
          <a:srcRect/>
          <a:stretch>
            <a:fillRect/>
          </a:stretch>
        </p:blipFill>
        <p:spPr bwMode="auto">
          <a:xfrm>
            <a:off x="611560" y="3068960"/>
            <a:ext cx="3641663" cy="2315057"/>
          </a:xfrm>
          <a:prstGeom prst="rect">
            <a:avLst/>
          </a:prstGeom>
          <a:noFill/>
        </p:spPr>
      </p:pic>
      <p:sp>
        <p:nvSpPr>
          <p:cNvPr id="14" name="ZoneTexte 13"/>
          <p:cNvSpPr txBox="1"/>
          <p:nvPr/>
        </p:nvSpPr>
        <p:spPr>
          <a:xfrm>
            <a:off x="4998412" y="5805264"/>
            <a:ext cx="4195379" cy="584775"/>
          </a:xfrm>
          <a:prstGeom prst="rect">
            <a:avLst/>
          </a:prstGeom>
          <a:noFill/>
        </p:spPr>
        <p:txBody>
          <a:bodyPr wrap="none" rtlCol="0">
            <a:spAutoFit/>
          </a:bodyPr>
          <a:lstStyle/>
          <a:p>
            <a:pPr algn="r"/>
            <a:r>
              <a:rPr lang="fr-FR" sz="1600" b="1" dirty="0" smtClean="0">
                <a:latin typeface="Comic Sans MS" pitchFamily="66" charset="0"/>
              </a:rPr>
              <a:t>… Réfléchir aux « bonnes associations »</a:t>
            </a:r>
          </a:p>
          <a:p>
            <a:pPr algn="r"/>
            <a:r>
              <a:rPr lang="fr-FR" sz="1600" b="1" dirty="0" smtClean="0">
                <a:latin typeface="Comic Sans MS" pitchFamily="66" charset="0"/>
              </a:rPr>
              <a:t>à partir d’une </a:t>
            </a:r>
            <a:r>
              <a:rPr lang="fr-FR" sz="1600" b="1" u="sng" dirty="0" smtClean="0">
                <a:latin typeface="Comic Sans MS" pitchFamily="66" charset="0"/>
              </a:rPr>
              <a:t>espèce clé</a:t>
            </a:r>
            <a:r>
              <a:rPr lang="fr-FR" sz="1600" b="1" dirty="0" smtClean="0">
                <a:latin typeface="Comic Sans MS" pitchFamily="66" charset="0"/>
              </a:rPr>
              <a:t>.</a:t>
            </a:r>
            <a:endParaRPr lang="fr-FR" b="1" dirty="0">
              <a:latin typeface="Comic Sans MS" pitchFamily="66"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à coins arrondis 1"/>
          <p:cNvSpPr/>
          <p:nvPr/>
        </p:nvSpPr>
        <p:spPr>
          <a:xfrm>
            <a:off x="539552" y="332656"/>
            <a:ext cx="8280920" cy="633670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002060"/>
                </a:solidFill>
              </a:rPr>
              <a:t>Une histoire de fine de sel</a:t>
            </a:r>
          </a:p>
          <a:p>
            <a:pPr algn="ctr"/>
            <a:endParaRPr lang="fr-FR" b="1" dirty="0" smtClean="0">
              <a:solidFill>
                <a:srgbClr val="002060"/>
              </a:solidFill>
            </a:endParaRPr>
          </a:p>
          <a:p>
            <a:r>
              <a:rPr lang="fr-FR" sz="1600" dirty="0" smtClean="0">
                <a:solidFill>
                  <a:srgbClr val="002060"/>
                </a:solidFill>
              </a:rPr>
              <a:t>La </a:t>
            </a:r>
            <a:r>
              <a:rPr lang="fr-FR" sz="1600" dirty="0">
                <a:solidFill>
                  <a:srgbClr val="002060"/>
                </a:solidFill>
              </a:rPr>
              <a:t>société d’exploitation d’autoroutes </a:t>
            </a:r>
            <a:r>
              <a:rPr lang="fr-FR" sz="1600" b="1" dirty="0">
                <a:solidFill>
                  <a:srgbClr val="002060"/>
                </a:solidFill>
              </a:rPr>
              <a:t>AREA</a:t>
            </a:r>
            <a:r>
              <a:rPr lang="fr-FR" sz="1600" dirty="0">
                <a:solidFill>
                  <a:srgbClr val="002060"/>
                </a:solidFill>
              </a:rPr>
              <a:t> </a:t>
            </a:r>
            <a:r>
              <a:rPr lang="fr-FR" sz="1600" dirty="0" smtClean="0">
                <a:solidFill>
                  <a:srgbClr val="002060"/>
                </a:solidFill>
              </a:rPr>
              <a:t>utilise un </a:t>
            </a:r>
            <a:r>
              <a:rPr lang="fr-FR" sz="1600" dirty="0">
                <a:solidFill>
                  <a:srgbClr val="002060"/>
                </a:solidFill>
              </a:rPr>
              <a:t>résidu industriel à la place du gros </a:t>
            </a:r>
            <a:r>
              <a:rPr lang="fr-FR" sz="1600" dirty="0" smtClean="0">
                <a:solidFill>
                  <a:srgbClr val="002060"/>
                </a:solidFill>
              </a:rPr>
              <a:t>sel de </a:t>
            </a:r>
            <a:r>
              <a:rPr lang="fr-FR" sz="1600" dirty="0">
                <a:solidFill>
                  <a:srgbClr val="002060"/>
                </a:solidFill>
              </a:rPr>
              <a:t>Méditerranée</a:t>
            </a:r>
            <a:r>
              <a:rPr lang="fr-FR" sz="1600" dirty="0" smtClean="0">
                <a:solidFill>
                  <a:srgbClr val="002060"/>
                </a:solidFill>
              </a:rPr>
              <a:t> pour </a:t>
            </a:r>
            <a:r>
              <a:rPr lang="fr-FR" sz="1600" dirty="0">
                <a:solidFill>
                  <a:srgbClr val="002060"/>
                </a:solidFill>
              </a:rPr>
              <a:t>le traitement des chaussées en </a:t>
            </a:r>
            <a:r>
              <a:rPr lang="fr-FR" sz="1600" dirty="0" smtClean="0">
                <a:solidFill>
                  <a:srgbClr val="002060"/>
                </a:solidFill>
              </a:rPr>
              <a:t>hiver.</a:t>
            </a:r>
          </a:p>
          <a:p>
            <a:r>
              <a:rPr lang="fr-FR" sz="1600" b="1" dirty="0" smtClean="0">
                <a:solidFill>
                  <a:srgbClr val="002060"/>
                </a:solidFill>
              </a:rPr>
              <a:t>Métaux Spéciaux</a:t>
            </a:r>
            <a:r>
              <a:rPr lang="fr-FR" sz="1600" dirty="0">
                <a:solidFill>
                  <a:srgbClr val="002060"/>
                </a:solidFill>
              </a:rPr>
              <a:t> </a:t>
            </a:r>
            <a:r>
              <a:rPr lang="fr-FR" sz="1600" dirty="0" smtClean="0">
                <a:solidFill>
                  <a:srgbClr val="002060"/>
                </a:solidFill>
              </a:rPr>
              <a:t>utilise </a:t>
            </a:r>
            <a:r>
              <a:rPr lang="fr-FR" sz="1600" dirty="0">
                <a:solidFill>
                  <a:srgbClr val="002060"/>
                </a:solidFill>
              </a:rPr>
              <a:t>dans ses </a:t>
            </a:r>
            <a:r>
              <a:rPr lang="fr-FR" sz="1600" dirty="0" err="1">
                <a:solidFill>
                  <a:srgbClr val="002060"/>
                </a:solidFill>
              </a:rPr>
              <a:t>process</a:t>
            </a:r>
            <a:r>
              <a:rPr lang="fr-FR" sz="1600" dirty="0">
                <a:solidFill>
                  <a:srgbClr val="002060"/>
                </a:solidFill>
              </a:rPr>
              <a:t> industriels du sel naturel en provenance des montagnes du Nord-Est de la </a:t>
            </a:r>
            <a:r>
              <a:rPr lang="fr-FR" sz="1600" dirty="0" smtClean="0">
                <a:solidFill>
                  <a:srgbClr val="002060"/>
                </a:solidFill>
              </a:rPr>
              <a:t>France.</a:t>
            </a:r>
          </a:p>
          <a:p>
            <a:r>
              <a:rPr lang="fr-FR" sz="1600" dirty="0" smtClean="0">
                <a:solidFill>
                  <a:srgbClr val="002060"/>
                </a:solidFill>
              </a:rPr>
              <a:t>En </a:t>
            </a:r>
            <a:r>
              <a:rPr lang="fr-FR" sz="1600" dirty="0">
                <a:solidFill>
                  <a:srgbClr val="002060"/>
                </a:solidFill>
              </a:rPr>
              <a:t>fin de processus de </a:t>
            </a:r>
            <a:r>
              <a:rPr lang="fr-FR" sz="1600" dirty="0" smtClean="0">
                <a:solidFill>
                  <a:srgbClr val="002060"/>
                </a:solidFill>
              </a:rPr>
              <a:t>production: un </a:t>
            </a:r>
            <a:r>
              <a:rPr lang="fr-FR" sz="1600" dirty="0">
                <a:solidFill>
                  <a:srgbClr val="002060"/>
                </a:solidFill>
              </a:rPr>
              <a:t>résidu créé par la friction des grains de sel lors du transport et des manutentions : la « fine de sel » dont la texture est similaire à celle de la farine ou du </a:t>
            </a:r>
            <a:r>
              <a:rPr lang="fr-FR" sz="1600" dirty="0" smtClean="0">
                <a:solidFill>
                  <a:srgbClr val="002060"/>
                </a:solidFill>
              </a:rPr>
              <a:t>talc.</a:t>
            </a:r>
          </a:p>
          <a:p>
            <a:r>
              <a:rPr lang="fr-FR" sz="1600" b="1" dirty="0" smtClean="0">
                <a:solidFill>
                  <a:srgbClr val="002060"/>
                </a:solidFill>
              </a:rPr>
              <a:t>Métaux </a:t>
            </a:r>
            <a:r>
              <a:rPr lang="fr-FR" sz="1600" b="1" dirty="0">
                <a:solidFill>
                  <a:srgbClr val="002060"/>
                </a:solidFill>
              </a:rPr>
              <a:t>Spéciaux </a:t>
            </a:r>
            <a:r>
              <a:rPr lang="fr-FR" sz="1600" dirty="0">
                <a:solidFill>
                  <a:srgbClr val="002060"/>
                </a:solidFill>
              </a:rPr>
              <a:t>devait au préalable l’évacuer de son site de production au titre de résidu industriel non valorisable. </a:t>
            </a:r>
            <a:endParaRPr lang="fr-FR" sz="1600" dirty="0" smtClean="0">
              <a:solidFill>
                <a:srgbClr val="002060"/>
              </a:solidFill>
            </a:endParaRPr>
          </a:p>
          <a:p>
            <a:r>
              <a:rPr lang="fr-FR" sz="1600" b="1" dirty="0">
                <a:solidFill>
                  <a:srgbClr val="002060"/>
                </a:solidFill>
              </a:rPr>
              <a:t>U</a:t>
            </a:r>
            <a:r>
              <a:rPr lang="fr-FR" sz="1600" b="1" dirty="0" smtClean="0">
                <a:solidFill>
                  <a:srgbClr val="002060"/>
                </a:solidFill>
              </a:rPr>
              <a:t>ne </a:t>
            </a:r>
            <a:r>
              <a:rPr lang="fr-FR" sz="1600" b="1" dirty="0">
                <a:solidFill>
                  <a:srgbClr val="002060"/>
                </a:solidFill>
              </a:rPr>
              <a:t>société de transport </a:t>
            </a:r>
            <a:r>
              <a:rPr lang="fr-FR" sz="1600" dirty="0">
                <a:solidFill>
                  <a:srgbClr val="002060"/>
                </a:solidFill>
              </a:rPr>
              <a:t>et de traitement des déchets </a:t>
            </a:r>
            <a:r>
              <a:rPr lang="fr-FR" sz="1600" dirty="0" smtClean="0">
                <a:solidFill>
                  <a:srgbClr val="002060"/>
                </a:solidFill>
              </a:rPr>
              <a:t>met </a:t>
            </a:r>
            <a:r>
              <a:rPr lang="fr-FR" sz="1600" dirty="0">
                <a:solidFill>
                  <a:srgbClr val="002060"/>
                </a:solidFill>
              </a:rPr>
              <a:t>en rapport les deux entreprises dans le but de réduire leur empreinte écologique respective.</a:t>
            </a:r>
          </a:p>
          <a:p>
            <a:r>
              <a:rPr lang="fr-FR" sz="1600" b="1" dirty="0" smtClean="0">
                <a:solidFill>
                  <a:srgbClr val="002060"/>
                </a:solidFill>
              </a:rPr>
              <a:t>AREA</a:t>
            </a:r>
            <a:r>
              <a:rPr lang="fr-FR" sz="1600" dirty="0" smtClean="0">
                <a:solidFill>
                  <a:srgbClr val="002060"/>
                </a:solidFill>
              </a:rPr>
              <a:t>: une </a:t>
            </a:r>
            <a:r>
              <a:rPr lang="fr-FR" sz="1600" dirty="0">
                <a:solidFill>
                  <a:srgbClr val="002060"/>
                </a:solidFill>
              </a:rPr>
              <a:t>nouvelle technique de fabrication de la saumure. Un premier prototype, testé durant l’hiver 2010/2011, a donné toute satisfaction. Désormais, une installation de type industriel rend le nouveau procédé pleinement opérationnel.</a:t>
            </a:r>
          </a:p>
          <a:p>
            <a:r>
              <a:rPr lang="fr-FR" sz="1600" u="sng" dirty="0" smtClean="0">
                <a:solidFill>
                  <a:srgbClr val="002060"/>
                </a:solidFill>
              </a:rPr>
              <a:t>AREA réalise des </a:t>
            </a:r>
            <a:r>
              <a:rPr lang="fr-FR" sz="1600" u="sng" dirty="0">
                <a:solidFill>
                  <a:srgbClr val="002060"/>
                </a:solidFill>
              </a:rPr>
              <a:t>gains économiques et </a:t>
            </a:r>
            <a:r>
              <a:rPr lang="fr-FR" sz="1600" u="sng" dirty="0" smtClean="0">
                <a:solidFill>
                  <a:srgbClr val="002060"/>
                </a:solidFill>
              </a:rPr>
              <a:t>environnementaux</a:t>
            </a:r>
            <a:r>
              <a:rPr lang="fr-FR" sz="1600" dirty="0" smtClean="0">
                <a:solidFill>
                  <a:srgbClr val="002060"/>
                </a:solidFill>
              </a:rPr>
              <a:t>: l’utilisation </a:t>
            </a:r>
            <a:r>
              <a:rPr lang="fr-FR" sz="1600" dirty="0">
                <a:solidFill>
                  <a:srgbClr val="002060"/>
                </a:solidFill>
              </a:rPr>
              <a:t>de la fine de sel ne nécessite qu’un investissement en termes de station de fabrication de saumure et réduit les coûts de production de la saumure de près de 80 </a:t>
            </a:r>
            <a:r>
              <a:rPr lang="fr-FR" sz="1600" dirty="0" smtClean="0">
                <a:solidFill>
                  <a:srgbClr val="002060"/>
                </a:solidFill>
              </a:rPr>
              <a:t>%.</a:t>
            </a:r>
          </a:p>
          <a:p>
            <a:r>
              <a:rPr lang="fr-FR" sz="1600" dirty="0" smtClean="0">
                <a:solidFill>
                  <a:srgbClr val="002060"/>
                </a:solidFill>
              </a:rPr>
              <a:t>Le remplacement </a:t>
            </a:r>
            <a:r>
              <a:rPr lang="fr-FR" sz="1600" dirty="0">
                <a:solidFill>
                  <a:srgbClr val="002060"/>
                </a:solidFill>
              </a:rPr>
              <a:t>d’une ressource naturelle prélevée (le sel) par un résidu industriel non valorisé produit à proximité (la fine de sel), réduit fortement les contraintes </a:t>
            </a:r>
            <a:r>
              <a:rPr lang="fr-FR" sz="1600" dirty="0" smtClean="0">
                <a:solidFill>
                  <a:srgbClr val="002060"/>
                </a:solidFill>
              </a:rPr>
              <a:t>d’approvisionnement.</a:t>
            </a:r>
          </a:p>
          <a:p>
            <a:r>
              <a:rPr lang="fr-FR" sz="1600" dirty="0" smtClean="0">
                <a:solidFill>
                  <a:srgbClr val="002060"/>
                </a:solidFill>
              </a:rPr>
              <a:t>19 </a:t>
            </a:r>
            <a:r>
              <a:rPr lang="fr-FR" sz="1600" dirty="0">
                <a:solidFill>
                  <a:srgbClr val="002060"/>
                </a:solidFill>
              </a:rPr>
              <a:t>000 km de rotations de camions par </a:t>
            </a:r>
            <a:r>
              <a:rPr lang="fr-FR" sz="1600" dirty="0" smtClean="0">
                <a:solidFill>
                  <a:srgbClr val="002060"/>
                </a:solidFill>
              </a:rPr>
              <a:t>an économisés, </a:t>
            </a:r>
            <a:r>
              <a:rPr lang="fr-FR" sz="1600" dirty="0">
                <a:solidFill>
                  <a:srgbClr val="002060"/>
                </a:solidFill>
              </a:rPr>
              <a:t>soit </a:t>
            </a:r>
            <a:r>
              <a:rPr lang="fr-FR" sz="1600" dirty="0" smtClean="0">
                <a:solidFill>
                  <a:srgbClr val="002060"/>
                </a:solidFill>
              </a:rPr>
              <a:t>17 tonnes de CO2 </a:t>
            </a:r>
          </a:p>
        </p:txBody>
      </p:sp>
    </p:spTree>
    <p:extLst>
      <p:ext uri="{BB962C8B-B14F-4D97-AF65-F5344CB8AC3E}">
        <p14:creationId xmlns:p14="http://schemas.microsoft.com/office/powerpoint/2010/main" val="1252112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692696"/>
            <a:ext cx="7704856" cy="5328592"/>
          </a:xfrm>
        </p:spPr>
        <p:txBody>
          <a:bodyPr/>
          <a:lstStyle/>
          <a:p>
            <a:r>
              <a:rPr lang="fr-FR" sz="2400" b="1" u="sng" dirty="0" smtClean="0">
                <a:solidFill>
                  <a:srgbClr val="002060"/>
                </a:solidFill>
                <a:latin typeface="Comic Sans MS" pitchFamily="66" charset="0"/>
              </a:rPr>
              <a:t>Retour sur la construction de l’EI</a:t>
            </a:r>
            <a:r>
              <a:rPr lang="fr-FR" sz="2000" dirty="0" smtClean="0"/>
              <a:t/>
            </a:r>
            <a:br>
              <a:rPr lang="fr-FR" sz="2000" dirty="0" smtClean="0"/>
            </a:br>
            <a:r>
              <a:rPr lang="fr-FR" sz="2000" dirty="0" smtClean="0"/>
              <a:t/>
            </a:r>
            <a:br>
              <a:rPr lang="fr-FR" sz="2000" dirty="0" smtClean="0"/>
            </a:br>
            <a:r>
              <a:rPr lang="fr-FR" sz="2400" b="1" dirty="0" smtClean="0">
                <a:solidFill>
                  <a:srgbClr val="CC0066"/>
                </a:solidFill>
                <a:latin typeface="Comic Sans MS" panose="030F0702030302020204" pitchFamily="66" charset="0"/>
              </a:rPr>
              <a:t>Phase 1</a:t>
            </a:r>
            <a:r>
              <a:rPr lang="fr-FR" sz="2400" b="1" dirty="0" smtClean="0">
                <a:solidFill>
                  <a:srgbClr val="002060"/>
                </a:solidFill>
                <a:latin typeface="Comic Sans MS" panose="030F0702030302020204" pitchFamily="66" charset="0"/>
              </a:rPr>
              <a:t> Déterminer l’objectif : </a:t>
            </a:r>
            <a:r>
              <a:rPr lang="fr-FR" sz="2400" dirty="0" smtClean="0">
                <a:solidFill>
                  <a:srgbClr val="002060"/>
                </a:solidFill>
                <a:latin typeface="Comic Sans MS" panose="030F0702030302020204" pitchFamily="66" charset="0"/>
              </a:rPr>
              <a:t>Réinsérer le système industriel dans la biosphère. Ce qui revient à cesser de penser les activités humaines comme autonomes par rapport à la nature. Et à considérer l’ensemble des activités humaines comme un ensemble d’écosystèmes industriels, devant donc s’insérer dans leur environnement naturel.</a:t>
            </a:r>
            <a:br>
              <a:rPr lang="fr-FR" sz="2400" dirty="0" smtClean="0">
                <a:solidFill>
                  <a:srgbClr val="002060"/>
                </a:solidFill>
                <a:latin typeface="Comic Sans MS" panose="030F0702030302020204" pitchFamily="66" charset="0"/>
              </a:rPr>
            </a:br>
            <a:r>
              <a:rPr lang="fr-FR" sz="2400" dirty="0" smtClean="0">
                <a:solidFill>
                  <a:srgbClr val="002060"/>
                </a:solidFill>
                <a:latin typeface="Comic Sans MS" panose="030F0702030302020204" pitchFamily="66" charset="0"/>
              </a:rPr>
              <a:t/>
            </a:r>
            <a:br>
              <a:rPr lang="fr-FR" sz="2400" dirty="0" smtClean="0">
                <a:solidFill>
                  <a:srgbClr val="002060"/>
                </a:solidFill>
                <a:latin typeface="Comic Sans MS" panose="030F0702030302020204" pitchFamily="66" charset="0"/>
              </a:rPr>
            </a:br>
            <a:r>
              <a:rPr lang="fr-FR" sz="2400" b="1" dirty="0" smtClean="0">
                <a:solidFill>
                  <a:srgbClr val="CC0066"/>
                </a:solidFill>
                <a:latin typeface="Comic Sans MS" panose="030F0702030302020204" pitchFamily="66" charset="0"/>
              </a:rPr>
              <a:t>Phase 2</a:t>
            </a:r>
            <a:r>
              <a:rPr lang="fr-FR" sz="2400" b="1" dirty="0" smtClean="0">
                <a:solidFill>
                  <a:srgbClr val="002060"/>
                </a:solidFill>
                <a:latin typeface="Comic Sans MS" panose="030F0702030302020204" pitchFamily="66" charset="0"/>
              </a:rPr>
              <a:t> Raisonner par analogie </a:t>
            </a:r>
            <a:r>
              <a:rPr lang="fr-FR" sz="2400" dirty="0" smtClean="0">
                <a:solidFill>
                  <a:srgbClr val="002060"/>
                </a:solidFill>
                <a:latin typeface="Comic Sans MS" panose="030F0702030302020204" pitchFamily="66" charset="0"/>
              </a:rPr>
              <a:t>en</a:t>
            </a:r>
            <a:r>
              <a:rPr lang="fr-FR" sz="2400" b="1" dirty="0" smtClean="0">
                <a:solidFill>
                  <a:srgbClr val="002060"/>
                </a:solidFill>
                <a:latin typeface="Comic Sans MS" panose="030F0702030302020204" pitchFamily="66" charset="0"/>
              </a:rPr>
              <a:t> </a:t>
            </a:r>
            <a:r>
              <a:rPr lang="fr-FR" sz="2400" dirty="0" smtClean="0">
                <a:solidFill>
                  <a:srgbClr val="002060"/>
                </a:solidFill>
                <a:latin typeface="Comic Sans MS" panose="030F0702030302020204" pitchFamily="66" charset="0"/>
              </a:rPr>
              <a:t>comparant le système industriel à un écosystème, et par suite, l’évolution d’un « écosystème industriel » à l’évolution d’un écosystème en se basant sur une typologie en trois étapes (présentées ci-dessous)</a:t>
            </a:r>
            <a:br>
              <a:rPr lang="fr-FR" sz="2400" dirty="0" smtClean="0">
                <a:solidFill>
                  <a:srgbClr val="002060"/>
                </a:solidFill>
                <a:latin typeface="Comic Sans MS" panose="030F0702030302020204" pitchFamily="66" charset="0"/>
              </a:rPr>
            </a:br>
            <a:r>
              <a:rPr lang="fr-FR" sz="1800" b="1" dirty="0" err="1" smtClean="0">
                <a:solidFill>
                  <a:srgbClr val="002060"/>
                </a:solidFill>
                <a:latin typeface="Comic Sans MS" panose="030F0702030302020204" pitchFamily="66" charset="0"/>
              </a:rPr>
              <a:t>Graedel</a:t>
            </a:r>
            <a:r>
              <a:rPr lang="fr-FR" sz="1800" b="1" dirty="0" smtClean="0">
                <a:solidFill>
                  <a:srgbClr val="002060"/>
                </a:solidFill>
                <a:latin typeface="Comic Sans MS" panose="030F0702030302020204" pitchFamily="66" charset="0"/>
              </a:rPr>
              <a:t> et Allenby, 1995</a:t>
            </a:r>
            <a:r>
              <a:rPr lang="fr-FR" sz="1400" dirty="0" smtClean="0"/>
              <a:t/>
            </a:r>
            <a:br>
              <a:rPr lang="fr-FR" sz="1400" dirty="0" smtClean="0"/>
            </a:br>
            <a:endParaRPr lang="fr-FR" sz="4000" dirty="0">
              <a:solidFill>
                <a:srgbClr val="002060"/>
              </a:solidFill>
              <a:latin typeface="Comic Sans MS" pitchFamily="66" charset="0"/>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9512" y="404664"/>
            <a:ext cx="8784976" cy="6264696"/>
          </a:xfrm>
        </p:spPr>
        <p:txBody>
          <a:bodyPr/>
          <a:lstStyle/>
          <a:p>
            <a:pPr algn="ctr">
              <a:buNone/>
            </a:pPr>
            <a:r>
              <a:rPr lang="fr-FR" sz="2000" b="1" dirty="0" smtClean="0">
                <a:solidFill>
                  <a:srgbClr val="CC0066"/>
                </a:solidFill>
                <a:latin typeface="Comic Sans MS" panose="030F0702030302020204" pitchFamily="66" charset="0"/>
              </a:rPr>
              <a:t>Phase 3</a:t>
            </a:r>
          </a:p>
          <a:p>
            <a:pPr algn="ctr">
              <a:buNone/>
            </a:pPr>
            <a:endParaRPr lang="fr-FR" sz="1600" dirty="0" smtClean="0">
              <a:latin typeface="Comic Sans MS" panose="030F0702030302020204" pitchFamily="66" charset="0"/>
            </a:endParaRPr>
          </a:p>
          <a:p>
            <a:pPr algn="ctr">
              <a:buNone/>
            </a:pPr>
            <a:r>
              <a:rPr lang="fr-FR" sz="1600" b="1" dirty="0" smtClean="0">
                <a:solidFill>
                  <a:srgbClr val="002060"/>
                </a:solidFill>
                <a:latin typeface="Comic Sans MS" panose="030F0702030302020204" pitchFamily="66" charset="0"/>
              </a:rPr>
              <a:t>Proposer le concept de « métabolisme industriel »</a:t>
            </a:r>
            <a:r>
              <a:rPr lang="fr-FR" sz="1600" dirty="0" smtClean="0">
                <a:solidFill>
                  <a:srgbClr val="002060"/>
                </a:solidFill>
                <a:latin typeface="Comic Sans MS" panose="030F0702030302020204" pitchFamily="66" charset="0"/>
              </a:rPr>
              <a:t> à partir de l’analogie entre l’écosystème naturel et le système industriel. Dans la biosphère, « rien ne se crée rien ne se perd, tout se transforme » : « </a:t>
            </a:r>
            <a:r>
              <a:rPr lang="fr-FR" sz="1600" i="1" dirty="0" smtClean="0">
                <a:solidFill>
                  <a:srgbClr val="002060"/>
                </a:solidFill>
                <a:latin typeface="Comic Sans MS" panose="030F0702030302020204" pitchFamily="66" charset="0"/>
              </a:rPr>
              <a:t>Contrairement à la vision économiste standard, les matières ne disparaissent pas de la planète lorsqu’elles n’ont pas (ou plus) de prix ! A l’inverse, l’approche du métabolisme industriel cherche à refléter quantitativement et qualitativement la dimension proprement physique des activités économiques, à savoir les flux et les stocks de matière (et pas seulement d’énergie) qui forment le substrat de toute activité industrielle</a:t>
            </a:r>
            <a:r>
              <a:rPr lang="fr-FR" sz="1600" dirty="0" smtClean="0">
                <a:solidFill>
                  <a:srgbClr val="002060"/>
                </a:solidFill>
                <a:latin typeface="Comic Sans MS" panose="030F0702030302020204" pitchFamily="66" charset="0"/>
              </a:rPr>
              <a:t> » </a:t>
            </a:r>
            <a:r>
              <a:rPr lang="fr-FR" sz="1600" dirty="0" err="1" smtClean="0">
                <a:solidFill>
                  <a:srgbClr val="002060"/>
                </a:solidFill>
                <a:latin typeface="Comic Sans MS" panose="030F0702030302020204" pitchFamily="66" charset="0"/>
              </a:rPr>
              <a:t>Erkman</a:t>
            </a:r>
            <a:r>
              <a:rPr lang="fr-FR" sz="1600" dirty="0" smtClean="0">
                <a:solidFill>
                  <a:srgbClr val="002060"/>
                </a:solidFill>
                <a:latin typeface="Comic Sans MS" panose="030F0702030302020204" pitchFamily="66" charset="0"/>
              </a:rPr>
              <a:t> (1998 : 68).</a:t>
            </a:r>
          </a:p>
          <a:p>
            <a:pPr algn="ctr">
              <a:buNone/>
            </a:pPr>
            <a:r>
              <a:rPr lang="fr-FR" sz="1600" dirty="0" smtClean="0">
                <a:solidFill>
                  <a:srgbClr val="002060"/>
                </a:solidFill>
                <a:latin typeface="Comic Sans MS" panose="030F0702030302020204" pitchFamily="66" charset="0"/>
              </a:rPr>
              <a:t/>
            </a:r>
            <a:br>
              <a:rPr lang="fr-FR" sz="1600" dirty="0" smtClean="0">
                <a:solidFill>
                  <a:srgbClr val="002060"/>
                </a:solidFill>
                <a:latin typeface="Comic Sans MS" panose="030F0702030302020204" pitchFamily="66" charset="0"/>
              </a:rPr>
            </a:br>
            <a:r>
              <a:rPr lang="fr-FR" sz="1600" dirty="0" smtClean="0">
                <a:solidFill>
                  <a:srgbClr val="002060"/>
                </a:solidFill>
                <a:latin typeface="Comic Sans MS" panose="030F0702030302020204" pitchFamily="66" charset="0"/>
              </a:rPr>
              <a:t>Il s’agit ainsi d’appliquer les méthodes d’analyse des métabolismes biologiques à l’étude du « métabolisme industriel »:</a:t>
            </a:r>
            <a:br>
              <a:rPr lang="fr-FR" sz="1600" dirty="0" smtClean="0">
                <a:solidFill>
                  <a:srgbClr val="002060"/>
                </a:solidFill>
                <a:latin typeface="Comic Sans MS" panose="030F0702030302020204" pitchFamily="66" charset="0"/>
              </a:rPr>
            </a:br>
            <a:r>
              <a:rPr lang="fr-FR" sz="1600" i="1" dirty="0" smtClean="0">
                <a:solidFill>
                  <a:srgbClr val="002060"/>
                </a:solidFill>
                <a:latin typeface="Comic Sans MS" panose="030F0702030302020204" pitchFamily="66" charset="0"/>
              </a:rPr>
              <a:t>« L’étude des ensembles des composants biophysiques du système industriel. Cette démarche, essentiellement analytique et descriptive, vise à comprendre la dynamique des flux et des stocks de matière et d’énergie liées aux activités humaines, depuis l’extraction et la production des ressources jusqu’à leur retour inévitable, tôt ou tard, dans les processus biogéochimiques </a:t>
            </a:r>
            <a:r>
              <a:rPr lang="fr-FR" sz="1600" dirty="0" smtClean="0">
                <a:solidFill>
                  <a:srgbClr val="002060"/>
                </a:solidFill>
                <a:latin typeface="Comic Sans MS" panose="030F0702030302020204" pitchFamily="66" charset="0"/>
              </a:rPr>
              <a:t>» </a:t>
            </a:r>
            <a:r>
              <a:rPr lang="fr-FR" sz="1600" dirty="0" err="1" smtClean="0">
                <a:solidFill>
                  <a:srgbClr val="002060"/>
                </a:solidFill>
                <a:latin typeface="Comic Sans MS" panose="030F0702030302020204" pitchFamily="66" charset="0"/>
              </a:rPr>
              <a:t>Erkman</a:t>
            </a:r>
            <a:r>
              <a:rPr lang="fr-FR" sz="1600" dirty="0" smtClean="0">
                <a:solidFill>
                  <a:srgbClr val="002060"/>
                </a:solidFill>
                <a:latin typeface="Comic Sans MS" panose="030F0702030302020204" pitchFamily="66" charset="0"/>
              </a:rPr>
              <a:t> (1998 : 10).</a:t>
            </a:r>
          </a:p>
          <a:p>
            <a:pPr algn="ctr">
              <a:buNone/>
            </a:pPr>
            <a:r>
              <a:rPr lang="fr-FR" sz="1600" dirty="0" smtClean="0">
                <a:solidFill>
                  <a:srgbClr val="002060"/>
                </a:solidFill>
                <a:latin typeface="Comic Sans MS" panose="030F0702030302020204" pitchFamily="66" charset="0"/>
              </a:rPr>
              <a:t/>
            </a:r>
            <a:br>
              <a:rPr lang="fr-FR" sz="1600" dirty="0" smtClean="0">
                <a:solidFill>
                  <a:srgbClr val="002060"/>
                </a:solidFill>
                <a:latin typeface="Comic Sans MS" panose="030F0702030302020204" pitchFamily="66" charset="0"/>
              </a:rPr>
            </a:br>
            <a:r>
              <a:rPr lang="fr-FR" sz="1600" dirty="0" smtClean="0">
                <a:solidFill>
                  <a:srgbClr val="002060"/>
                </a:solidFill>
                <a:latin typeface="Comic Sans MS" panose="030F0702030302020204" pitchFamily="66" charset="0"/>
              </a:rPr>
              <a:t>L’analyse approfondie du métabolisme industriel permet d’identifier des synergies potentielles entre les différentes composantes du système industriel, afin de mettre en place des bouclages de flux. </a:t>
            </a:r>
            <a:endParaRPr lang="fr-FR" sz="1600" dirty="0">
              <a:solidFill>
                <a:srgbClr val="002060"/>
              </a:solidFill>
              <a:latin typeface="Comic Sans MS" panose="030F0702030302020204" pitchFamily="66" charset="0"/>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lgn="ctr">
              <a:buNone/>
            </a:pPr>
            <a:r>
              <a:rPr lang="fr-FR" b="1" dirty="0" smtClean="0">
                <a:solidFill>
                  <a:srgbClr val="CC0066"/>
                </a:solidFill>
                <a:latin typeface="Comic Sans MS" panose="030F0702030302020204" pitchFamily="66" charset="0"/>
              </a:rPr>
              <a:t>Phase 4</a:t>
            </a:r>
            <a:endParaRPr lang="fr-FR" dirty="0" smtClean="0">
              <a:solidFill>
                <a:srgbClr val="CC0066"/>
              </a:solidFill>
              <a:latin typeface="Comic Sans MS" panose="030F0702030302020204" pitchFamily="66" charset="0"/>
            </a:endParaRPr>
          </a:p>
          <a:p>
            <a:pPr algn="ctr">
              <a:buNone/>
            </a:pPr>
            <a:r>
              <a:rPr lang="fr-FR" sz="2800" b="1" dirty="0" smtClean="0">
                <a:solidFill>
                  <a:srgbClr val="002060"/>
                </a:solidFill>
                <a:latin typeface="Comic Sans MS" panose="030F0702030302020204" pitchFamily="66" charset="0"/>
              </a:rPr>
              <a:t>Edicter des principes pour faire évoluer le système industriel</a:t>
            </a:r>
            <a:r>
              <a:rPr lang="fr-FR" sz="2800" dirty="0" smtClean="0">
                <a:solidFill>
                  <a:srgbClr val="002060"/>
                </a:solidFill>
                <a:latin typeface="Comic Sans MS" panose="030F0702030302020204" pitchFamily="66" charset="0"/>
              </a:rPr>
              <a:t> comme ont évolué les écosystèmes avant lui, afin de le faire passer du stade d’écosystème industriel « juvénile » ou « linéaire » (dans sa forme hyper prédatrice actuelle, il n’a qu’un peu plus de deux siècles d’existence…), au stade d’écosystème industriel « mature » ou « bouclé ». </a:t>
            </a:r>
            <a:r>
              <a:rPr lang="fr-FR" sz="7200" dirty="0" smtClean="0">
                <a:latin typeface="Comic Sans MS" panose="030F0702030302020204" pitchFamily="66" charset="0"/>
              </a:rPr>
              <a:t/>
            </a:r>
            <a:br>
              <a:rPr lang="fr-FR" sz="7200" dirty="0" smtClean="0">
                <a:latin typeface="Comic Sans MS" panose="030F0702030302020204" pitchFamily="66" charset="0"/>
              </a:rPr>
            </a:br>
            <a:endParaRPr lang="fr-FR" dirty="0">
              <a:latin typeface="Comic Sans MS" panose="030F0702030302020204" pitchFamily="66"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523759" y="815032"/>
            <a:ext cx="3260201" cy="1143000"/>
          </a:xfrm>
        </p:spPr>
        <p:txBody>
          <a:bodyPr/>
          <a:lstStyle/>
          <a:p>
            <a:pPr algn="r"/>
            <a:r>
              <a:rPr lang="fr-FR" sz="3600" b="1" dirty="0" smtClean="0">
                <a:solidFill>
                  <a:schemeClr val="accent4">
                    <a:lumMod val="50000"/>
                  </a:schemeClr>
                </a:solidFill>
                <a:latin typeface="Comic Sans MS" pitchFamily="66" charset="0"/>
              </a:rPr>
              <a:t>Les pionniers</a:t>
            </a:r>
            <a:br>
              <a:rPr lang="fr-FR" sz="3600" b="1" dirty="0" smtClean="0">
                <a:solidFill>
                  <a:schemeClr val="accent4">
                    <a:lumMod val="50000"/>
                  </a:schemeClr>
                </a:solidFill>
                <a:latin typeface="Comic Sans MS" pitchFamily="66" charset="0"/>
              </a:rPr>
            </a:br>
            <a:r>
              <a:rPr lang="fr-FR" sz="3600" b="1" dirty="0" smtClean="0">
                <a:solidFill>
                  <a:schemeClr val="accent4">
                    <a:lumMod val="50000"/>
                  </a:schemeClr>
                </a:solidFill>
                <a:latin typeface="Comic Sans MS" pitchFamily="66" charset="0"/>
              </a:rPr>
              <a:t>de l’EI</a:t>
            </a:r>
            <a:endParaRPr lang="fr-FR" sz="3600" b="1" dirty="0">
              <a:solidFill>
                <a:schemeClr val="accent4">
                  <a:lumMod val="50000"/>
                </a:schemeClr>
              </a:solidFill>
              <a:latin typeface="Comic Sans MS" pitchFamily="66" charset="0"/>
            </a:endParaRPr>
          </a:p>
        </p:txBody>
      </p:sp>
      <p:pic>
        <p:nvPicPr>
          <p:cNvPr id="4" name="Espace réservé du contenu 3" descr="page5-01.jpg"/>
          <p:cNvPicPr>
            <a:picLocks noGrp="1" noChangeAspect="1"/>
          </p:cNvPicPr>
          <p:nvPr>
            <p:ph idx="1"/>
          </p:nvPr>
        </p:nvPicPr>
        <p:blipFill>
          <a:blip r:embed="rId2" cstate="print"/>
          <a:stretch>
            <a:fillRect/>
          </a:stretch>
        </p:blipFill>
        <p:spPr>
          <a:xfrm>
            <a:off x="554765" y="2060848"/>
            <a:ext cx="2592287" cy="2808312"/>
          </a:xfrm>
        </p:spPr>
      </p:pic>
      <p:sp>
        <p:nvSpPr>
          <p:cNvPr id="5" name="Rectangle à coins arrondis 4"/>
          <p:cNvSpPr/>
          <p:nvPr/>
        </p:nvSpPr>
        <p:spPr>
          <a:xfrm>
            <a:off x="107504" y="188640"/>
            <a:ext cx="5472608" cy="1800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0"/>
              </a:spcAft>
              <a:defRPr/>
            </a:pPr>
            <a:r>
              <a:rPr lang="fr-FR" sz="1400" dirty="0">
                <a:solidFill>
                  <a:schemeClr val="tx2">
                    <a:lumMod val="75000"/>
                  </a:schemeClr>
                </a:solidFill>
                <a:latin typeface="Comic Sans MS" pitchFamily="66" charset="0"/>
              </a:rPr>
              <a:t>« </a:t>
            </a:r>
            <a:r>
              <a:rPr lang="fr-FR" sz="1400" i="1" dirty="0">
                <a:solidFill>
                  <a:schemeClr val="tx2">
                    <a:lumMod val="75000"/>
                  </a:schemeClr>
                </a:solidFill>
                <a:latin typeface="Comic Sans MS" pitchFamily="66" charset="0"/>
              </a:rPr>
              <a:t>les impacts négatifs des activités humaines sur l’environnement </a:t>
            </a:r>
            <a:r>
              <a:rPr lang="fr-FR" sz="1400" dirty="0">
                <a:solidFill>
                  <a:schemeClr val="tx2">
                    <a:lumMod val="75000"/>
                  </a:schemeClr>
                </a:solidFill>
                <a:latin typeface="Comic Sans MS" pitchFamily="66" charset="0"/>
              </a:rPr>
              <a:t>[doivent être]</a:t>
            </a:r>
            <a:r>
              <a:rPr lang="fr-FR" sz="1400" i="1" dirty="0">
                <a:solidFill>
                  <a:schemeClr val="tx2">
                    <a:lumMod val="75000"/>
                  </a:schemeClr>
                </a:solidFill>
                <a:latin typeface="Comic Sans MS" pitchFamily="66" charset="0"/>
              </a:rPr>
              <a:t> réduits moyennant le recours aux procédés et formes d’organisation de production permettant de profiter de toutes les complémentarités et d’utiliser les déchets à des fins productives</a:t>
            </a:r>
            <a:r>
              <a:rPr lang="fr-FR" sz="1400" dirty="0">
                <a:solidFill>
                  <a:schemeClr val="tx2">
                    <a:lumMod val="75000"/>
                  </a:schemeClr>
                </a:solidFill>
                <a:latin typeface="Comic Sans MS" pitchFamily="66" charset="0"/>
              </a:rPr>
              <a:t> » (…)</a:t>
            </a:r>
          </a:p>
          <a:p>
            <a:pPr algn="ctr">
              <a:spcAft>
                <a:spcPts val="0"/>
              </a:spcAft>
              <a:defRPr/>
            </a:pPr>
            <a:r>
              <a:rPr lang="fr-FR" sz="1400" dirty="0">
                <a:solidFill>
                  <a:schemeClr val="tx2">
                    <a:lumMod val="75000"/>
                  </a:schemeClr>
                </a:solidFill>
                <a:latin typeface="Comic Sans MS" pitchFamily="66" charset="0"/>
              </a:rPr>
              <a:t>« </a:t>
            </a:r>
            <a:r>
              <a:rPr lang="fr-FR" sz="1400" i="1" dirty="0">
                <a:solidFill>
                  <a:schemeClr val="tx2">
                    <a:lumMod val="75000"/>
                  </a:schemeClr>
                </a:solidFill>
                <a:latin typeface="Comic Sans MS" pitchFamily="66" charset="0"/>
              </a:rPr>
              <a:t>les cycles écologiques fonctionnant ici comme un paradigme de la planification. </a:t>
            </a:r>
            <a:r>
              <a:rPr lang="fr-FR" sz="1400" dirty="0">
                <a:solidFill>
                  <a:schemeClr val="tx2">
                    <a:lumMod val="75000"/>
                  </a:schemeClr>
                </a:solidFill>
                <a:latin typeface="Comic Sans MS" pitchFamily="66" charset="0"/>
              </a:rPr>
              <a:t>»</a:t>
            </a:r>
            <a:endParaRPr lang="fr-FR" sz="1200" dirty="0">
              <a:solidFill>
                <a:schemeClr val="tx2">
                  <a:lumMod val="75000"/>
                </a:schemeClr>
              </a:solidFill>
              <a:latin typeface="Comic Sans MS" pitchFamily="66" charset="0"/>
            </a:endParaRPr>
          </a:p>
          <a:p>
            <a:pPr algn="ctr">
              <a:spcAft>
                <a:spcPts val="0"/>
              </a:spcAft>
              <a:defRPr/>
            </a:pPr>
            <a:r>
              <a:rPr lang="fr-FR" sz="1400" b="1" dirty="0" smtClean="0">
                <a:solidFill>
                  <a:schemeClr val="tx2">
                    <a:lumMod val="75000"/>
                  </a:schemeClr>
                </a:solidFill>
                <a:latin typeface="Comic Sans MS" pitchFamily="66" charset="0"/>
              </a:rPr>
              <a:t>Sachs</a:t>
            </a:r>
            <a:r>
              <a:rPr lang="fr-FR" sz="1200" b="1" dirty="0">
                <a:solidFill>
                  <a:schemeClr val="tx2">
                    <a:lumMod val="75000"/>
                  </a:schemeClr>
                </a:solidFill>
                <a:latin typeface="Comic Sans MS" pitchFamily="66" charset="0"/>
              </a:rPr>
              <a:t>, </a:t>
            </a:r>
            <a:r>
              <a:rPr lang="fr-FR" sz="1200" b="1" dirty="0" smtClean="0">
                <a:solidFill>
                  <a:schemeClr val="tx2">
                    <a:lumMod val="75000"/>
                  </a:schemeClr>
                </a:solidFill>
                <a:latin typeface="Comic Sans MS" pitchFamily="66" charset="0"/>
              </a:rPr>
              <a:t>1980</a:t>
            </a:r>
            <a:endParaRPr lang="fr-FR" sz="1200" b="1" dirty="0">
              <a:solidFill>
                <a:schemeClr val="tx2">
                  <a:lumMod val="75000"/>
                </a:schemeClr>
              </a:solidFill>
              <a:latin typeface="Comic Sans MS" pitchFamily="66" charset="0"/>
            </a:endParaRPr>
          </a:p>
        </p:txBody>
      </p:sp>
      <p:sp>
        <p:nvSpPr>
          <p:cNvPr id="6" name="Rectangle à coins arrondis 5"/>
          <p:cNvSpPr/>
          <p:nvPr/>
        </p:nvSpPr>
        <p:spPr>
          <a:xfrm>
            <a:off x="3635896" y="1988840"/>
            <a:ext cx="5220072" cy="208820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Aft>
                <a:spcPts val="0"/>
              </a:spcAft>
              <a:defRPr/>
            </a:pPr>
            <a:r>
              <a:rPr lang="fr-FR" sz="1400" b="1" u="sng" dirty="0" smtClean="0">
                <a:solidFill>
                  <a:schemeClr val="tx2">
                    <a:lumMod val="75000"/>
                  </a:schemeClr>
                </a:solidFill>
                <a:latin typeface="Comic Sans MS" pitchFamily="66" charset="0"/>
              </a:rPr>
              <a:t>Robert </a:t>
            </a:r>
            <a:r>
              <a:rPr lang="fr-FR" sz="1600" b="1" u="sng" dirty="0" err="1" smtClean="0">
                <a:solidFill>
                  <a:schemeClr val="tx2">
                    <a:lumMod val="75000"/>
                  </a:schemeClr>
                </a:solidFill>
                <a:latin typeface="Comic Sans MS" pitchFamily="66" charset="0"/>
              </a:rPr>
              <a:t>Frosh</a:t>
            </a:r>
            <a:r>
              <a:rPr lang="fr-FR" sz="1600" b="1" u="sng" dirty="0" smtClean="0">
                <a:solidFill>
                  <a:schemeClr val="tx2">
                    <a:lumMod val="75000"/>
                  </a:schemeClr>
                </a:solidFill>
                <a:latin typeface="Comic Sans MS" pitchFamily="66" charset="0"/>
              </a:rPr>
              <a:t> </a:t>
            </a:r>
            <a:r>
              <a:rPr lang="fr-FR" sz="1400" b="1" dirty="0" smtClean="0">
                <a:solidFill>
                  <a:schemeClr val="tx2">
                    <a:lumMod val="75000"/>
                  </a:schemeClr>
                </a:solidFill>
                <a:latin typeface="Comic Sans MS" pitchFamily="66" charset="0"/>
              </a:rPr>
              <a:t>VP Recherche chez General Motors</a:t>
            </a:r>
          </a:p>
          <a:p>
            <a:pPr algn="ctr">
              <a:spcAft>
                <a:spcPts val="0"/>
              </a:spcAft>
              <a:defRPr/>
            </a:pPr>
            <a:r>
              <a:rPr lang="fr-FR" sz="1400" b="1" dirty="0" smtClean="0">
                <a:solidFill>
                  <a:schemeClr val="tx2">
                    <a:lumMod val="75000"/>
                  </a:schemeClr>
                </a:solidFill>
                <a:latin typeface="Comic Sans MS" pitchFamily="66" charset="0"/>
              </a:rPr>
              <a:t> </a:t>
            </a:r>
            <a:r>
              <a:rPr lang="fr-FR" sz="1400" b="1" u="sng" dirty="0" smtClean="0">
                <a:solidFill>
                  <a:schemeClr val="tx2">
                    <a:lumMod val="75000"/>
                  </a:schemeClr>
                </a:solidFill>
                <a:latin typeface="Comic Sans MS" pitchFamily="66" charset="0"/>
              </a:rPr>
              <a:t>Nicholas </a:t>
            </a:r>
            <a:r>
              <a:rPr lang="fr-FR" sz="1600" b="1" u="sng" dirty="0" err="1" smtClean="0">
                <a:solidFill>
                  <a:schemeClr val="tx2">
                    <a:lumMod val="75000"/>
                  </a:schemeClr>
                </a:solidFill>
                <a:latin typeface="Comic Sans MS" pitchFamily="66" charset="0"/>
              </a:rPr>
              <a:t>Gallopoulos</a:t>
            </a:r>
            <a:r>
              <a:rPr lang="fr-FR" sz="1600" b="1" u="sng" dirty="0" smtClean="0">
                <a:solidFill>
                  <a:schemeClr val="tx2">
                    <a:lumMod val="75000"/>
                  </a:schemeClr>
                </a:solidFill>
                <a:latin typeface="Comic Sans MS" pitchFamily="66" charset="0"/>
              </a:rPr>
              <a:t> </a:t>
            </a:r>
            <a:r>
              <a:rPr lang="fr-FR" sz="1400" b="1" dirty="0" err="1" smtClean="0">
                <a:solidFill>
                  <a:schemeClr val="tx2">
                    <a:lumMod val="75000"/>
                  </a:schemeClr>
                </a:solidFill>
                <a:latin typeface="Comic Sans MS" pitchFamily="66" charset="0"/>
              </a:rPr>
              <a:t>resp</a:t>
            </a:r>
            <a:r>
              <a:rPr lang="fr-FR" sz="1400" b="1" dirty="0" smtClean="0">
                <a:solidFill>
                  <a:schemeClr val="tx2">
                    <a:lumMod val="75000"/>
                  </a:schemeClr>
                </a:solidFill>
                <a:latin typeface="Comic Sans MS" pitchFamily="66" charset="0"/>
              </a:rPr>
              <a:t>. de la recherche sur les moteurs chez GM</a:t>
            </a:r>
          </a:p>
          <a:p>
            <a:pPr algn="ctr">
              <a:spcAft>
                <a:spcPts val="0"/>
              </a:spcAft>
              <a:defRPr/>
            </a:pPr>
            <a:r>
              <a:rPr lang="fr-FR" sz="1400" b="1" dirty="0" smtClean="0">
                <a:solidFill>
                  <a:schemeClr val="tx2">
                    <a:lumMod val="75000"/>
                  </a:schemeClr>
                </a:solidFill>
                <a:latin typeface="Comic Sans MS" pitchFamily="66" charset="0"/>
              </a:rPr>
              <a:t>« Des stratégies industrielles viables </a:t>
            </a:r>
            <a:r>
              <a:rPr lang="fr-FR" sz="1200" b="1" dirty="0" smtClean="0">
                <a:solidFill>
                  <a:schemeClr val="tx2">
                    <a:lumMod val="75000"/>
                  </a:schemeClr>
                </a:solidFill>
                <a:latin typeface="Comic Sans MS" pitchFamily="66" charset="0"/>
              </a:rPr>
              <a:t>»</a:t>
            </a:r>
          </a:p>
          <a:p>
            <a:pPr algn="ctr">
              <a:spcAft>
                <a:spcPts val="0"/>
              </a:spcAft>
              <a:defRPr/>
            </a:pPr>
            <a:endParaRPr lang="fr-FR" sz="1200" b="1" dirty="0" smtClean="0">
              <a:solidFill>
                <a:schemeClr val="tx2">
                  <a:lumMod val="75000"/>
                </a:schemeClr>
              </a:solidFill>
              <a:latin typeface="Comic Sans MS" pitchFamily="66" charset="0"/>
            </a:endParaRPr>
          </a:p>
          <a:p>
            <a:pPr algn="ctr">
              <a:spcAft>
                <a:spcPts val="0"/>
              </a:spcAft>
              <a:defRPr/>
            </a:pPr>
            <a:r>
              <a:rPr lang="fr-FR" sz="1200" b="1" dirty="0" smtClean="0">
                <a:solidFill>
                  <a:schemeClr val="tx2">
                    <a:lumMod val="75000"/>
                  </a:schemeClr>
                </a:solidFill>
                <a:latin typeface="Comic Sans MS" pitchFamily="66" charset="0"/>
              </a:rPr>
              <a:t> </a:t>
            </a:r>
            <a:r>
              <a:rPr lang="fr-FR" sz="1600" b="1" i="1" dirty="0" smtClean="0">
                <a:solidFill>
                  <a:schemeClr val="tx2">
                    <a:lumMod val="75000"/>
                  </a:schemeClr>
                </a:solidFill>
                <a:latin typeface="Comic Sans MS" pitchFamily="66" charset="0"/>
              </a:rPr>
              <a:t>L’impact de l’industrie sur l’environnement serait réduit si on utilisait les résidus des transformations</a:t>
            </a:r>
            <a:endParaRPr lang="fr-FR" sz="1200" b="1" i="1" dirty="0" smtClean="0">
              <a:solidFill>
                <a:schemeClr val="tx2">
                  <a:lumMod val="75000"/>
                </a:schemeClr>
              </a:solidFill>
              <a:latin typeface="Comic Sans MS" pitchFamily="66" charset="0"/>
            </a:endParaRPr>
          </a:p>
          <a:p>
            <a:pPr algn="ctr">
              <a:spcAft>
                <a:spcPts val="0"/>
              </a:spcAft>
              <a:defRPr/>
            </a:pPr>
            <a:r>
              <a:rPr lang="fr-FR" sz="1200" b="1" dirty="0" smtClean="0">
                <a:solidFill>
                  <a:schemeClr val="tx2">
                    <a:lumMod val="75000"/>
                  </a:schemeClr>
                </a:solidFill>
                <a:latin typeface="Comic Sans MS" pitchFamily="66" charset="0"/>
              </a:rPr>
              <a:t>1989</a:t>
            </a:r>
            <a:endParaRPr lang="fr-FR" sz="1200" b="1" dirty="0">
              <a:solidFill>
                <a:schemeClr val="tx2">
                  <a:lumMod val="75000"/>
                </a:schemeClr>
              </a:solidFill>
              <a:latin typeface="Comic Sans MS" pitchFamily="66" charset="0"/>
            </a:endParaRPr>
          </a:p>
        </p:txBody>
      </p:sp>
      <p:sp>
        <p:nvSpPr>
          <p:cNvPr id="7" name="Rectangle à coins arrondis 6"/>
          <p:cNvSpPr/>
          <p:nvPr/>
        </p:nvSpPr>
        <p:spPr>
          <a:xfrm>
            <a:off x="3635896" y="4077048"/>
            <a:ext cx="5220072" cy="230425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400" b="1" dirty="0" err="1" smtClean="0">
                <a:solidFill>
                  <a:schemeClr val="accent1">
                    <a:lumMod val="50000"/>
                  </a:schemeClr>
                </a:solidFill>
                <a:latin typeface="Comic Sans MS" pitchFamily="66" charset="0"/>
              </a:rPr>
              <a:t>Thèse</a:t>
            </a:r>
            <a:r>
              <a:rPr lang="en-US" sz="1400" b="1" dirty="0" smtClean="0">
                <a:solidFill>
                  <a:schemeClr val="accent1">
                    <a:lumMod val="50000"/>
                  </a:schemeClr>
                </a:solidFill>
                <a:latin typeface="Comic Sans MS" pitchFamily="66" charset="0"/>
              </a:rPr>
              <a:t> </a:t>
            </a:r>
            <a:r>
              <a:rPr lang="en-US" sz="1600" b="1" dirty="0" smtClean="0">
                <a:solidFill>
                  <a:schemeClr val="accent1">
                    <a:lumMod val="50000"/>
                  </a:schemeClr>
                </a:solidFill>
                <a:latin typeface="Comic Sans MS" pitchFamily="66" charset="0"/>
              </a:rPr>
              <a:t>Allenby </a:t>
            </a:r>
            <a:r>
              <a:rPr lang="en-US" sz="1400" b="1" dirty="0" smtClean="0">
                <a:solidFill>
                  <a:schemeClr val="accent1">
                    <a:lumMod val="50000"/>
                  </a:schemeClr>
                </a:solidFill>
                <a:latin typeface="Comic Sans MS" pitchFamily="66" charset="0"/>
              </a:rPr>
              <a:t>1992</a:t>
            </a:r>
          </a:p>
          <a:p>
            <a:pPr algn="ctr"/>
            <a:r>
              <a:rPr lang="en-US" sz="1400" b="1" dirty="0" smtClean="0">
                <a:solidFill>
                  <a:schemeClr val="accent1">
                    <a:lumMod val="50000"/>
                  </a:schemeClr>
                </a:solidFill>
                <a:latin typeface="Comic Sans MS" pitchFamily="66" charset="0"/>
              </a:rPr>
              <a:t>Allenby</a:t>
            </a:r>
            <a:r>
              <a:rPr lang="en-US" sz="1400" b="1" baseline="30000" dirty="0" smtClean="0">
                <a:solidFill>
                  <a:schemeClr val="accent1">
                    <a:lumMod val="50000"/>
                  </a:schemeClr>
                </a:solidFill>
                <a:latin typeface="Comic Sans MS" pitchFamily="66" charset="0"/>
              </a:rPr>
              <a:t> </a:t>
            </a:r>
            <a:r>
              <a:rPr lang="en-US" sz="1400" b="1" dirty="0" smtClean="0">
                <a:solidFill>
                  <a:schemeClr val="accent1">
                    <a:lumMod val="50000"/>
                  </a:schemeClr>
                </a:solidFill>
                <a:latin typeface="Comic Sans MS" pitchFamily="66" charset="0"/>
              </a:rPr>
              <a:t> &amp;  Cooper 1994</a:t>
            </a:r>
          </a:p>
          <a:p>
            <a:pPr algn="ctr"/>
            <a:r>
              <a:rPr lang="en-US" sz="1400" b="1" dirty="0" smtClean="0">
                <a:solidFill>
                  <a:schemeClr val="accent1">
                    <a:lumMod val="50000"/>
                  </a:schemeClr>
                </a:solidFill>
                <a:latin typeface="Comic Sans MS" pitchFamily="66" charset="0"/>
              </a:rPr>
              <a:t>“Understanding industrial ecology from a biological systems perspective” </a:t>
            </a:r>
            <a:r>
              <a:rPr lang="fr-FR" sz="1400" b="1" i="1" dirty="0" err="1" smtClean="0">
                <a:solidFill>
                  <a:schemeClr val="accent1">
                    <a:lumMod val="50000"/>
                  </a:schemeClr>
                </a:solidFill>
                <a:latin typeface="Comic Sans MS" pitchFamily="66" charset="0"/>
              </a:rPr>
              <a:t>Environmental</a:t>
            </a:r>
            <a:r>
              <a:rPr lang="fr-FR" sz="1400" b="1" i="1" dirty="0" smtClean="0">
                <a:solidFill>
                  <a:schemeClr val="accent1">
                    <a:lumMod val="50000"/>
                  </a:schemeClr>
                </a:solidFill>
                <a:latin typeface="Comic Sans MS" pitchFamily="66" charset="0"/>
              </a:rPr>
              <a:t> </a:t>
            </a:r>
            <a:r>
              <a:rPr lang="fr-FR" sz="1400" b="1" i="1" dirty="0" err="1" smtClean="0">
                <a:solidFill>
                  <a:schemeClr val="accent1">
                    <a:lumMod val="50000"/>
                  </a:schemeClr>
                </a:solidFill>
                <a:latin typeface="Comic Sans MS" pitchFamily="66" charset="0"/>
              </a:rPr>
              <a:t>Quality</a:t>
            </a:r>
            <a:r>
              <a:rPr lang="fr-FR" sz="1400" b="1" i="1" dirty="0" smtClean="0">
                <a:solidFill>
                  <a:schemeClr val="accent1">
                    <a:lumMod val="50000"/>
                  </a:schemeClr>
                </a:solidFill>
                <a:latin typeface="Comic Sans MS" pitchFamily="66" charset="0"/>
              </a:rPr>
              <a:t> Management</a:t>
            </a:r>
          </a:p>
          <a:p>
            <a:pPr algn="ctr"/>
            <a:endParaRPr lang="fr-FR" sz="1400" b="1" i="1" dirty="0" smtClean="0">
              <a:solidFill>
                <a:schemeClr val="accent1">
                  <a:lumMod val="50000"/>
                </a:schemeClr>
              </a:solidFill>
              <a:latin typeface="Comic Sans MS" pitchFamily="66" charset="0"/>
            </a:endParaRPr>
          </a:p>
          <a:p>
            <a:pPr algn="ctr"/>
            <a:r>
              <a:rPr lang="fr-FR" sz="1600" b="1" dirty="0" smtClean="0">
                <a:solidFill>
                  <a:schemeClr val="accent1">
                    <a:lumMod val="50000"/>
                  </a:schemeClr>
                </a:solidFill>
                <a:latin typeface="Comic Sans MS" pitchFamily="66" charset="0"/>
              </a:rPr>
              <a:t>1997 création de la revue</a:t>
            </a:r>
          </a:p>
          <a:p>
            <a:pPr algn="ctr"/>
            <a:r>
              <a:rPr lang="fr-FR" sz="1600" b="1" i="1" dirty="0" smtClean="0">
                <a:solidFill>
                  <a:schemeClr val="accent1">
                    <a:lumMod val="50000"/>
                  </a:schemeClr>
                </a:solidFill>
                <a:latin typeface="Comic Sans MS" pitchFamily="66" charset="0"/>
              </a:rPr>
              <a:t>Journal of </a:t>
            </a:r>
            <a:r>
              <a:rPr lang="fr-FR" sz="1600" b="1" i="1" dirty="0" err="1" smtClean="0">
                <a:solidFill>
                  <a:schemeClr val="accent1">
                    <a:lumMod val="50000"/>
                  </a:schemeClr>
                </a:solidFill>
                <a:latin typeface="Comic Sans MS" pitchFamily="66" charset="0"/>
              </a:rPr>
              <a:t>Industrial</a:t>
            </a:r>
            <a:r>
              <a:rPr lang="fr-FR" sz="1600" b="1" i="1" dirty="0" smtClean="0">
                <a:solidFill>
                  <a:schemeClr val="accent1">
                    <a:lumMod val="50000"/>
                  </a:schemeClr>
                </a:solidFill>
                <a:latin typeface="Comic Sans MS" pitchFamily="66" charset="0"/>
              </a:rPr>
              <a:t> </a:t>
            </a:r>
            <a:r>
              <a:rPr lang="fr-FR" sz="1600" b="1" i="1" dirty="0" err="1" smtClean="0">
                <a:solidFill>
                  <a:schemeClr val="accent1">
                    <a:lumMod val="50000"/>
                  </a:schemeClr>
                </a:solidFill>
                <a:latin typeface="Comic Sans MS" pitchFamily="66" charset="0"/>
              </a:rPr>
              <a:t>Ecology</a:t>
            </a:r>
            <a:endParaRPr lang="fr-FR" sz="1600" b="1" i="1" dirty="0" smtClean="0">
              <a:solidFill>
                <a:schemeClr val="accent1">
                  <a:lumMod val="50000"/>
                </a:schemeClr>
              </a:solidFill>
              <a:latin typeface="Comic Sans MS" pitchFamily="66" charset="0"/>
            </a:endParaRPr>
          </a:p>
          <a:p>
            <a:endParaRPr lang="en-US" sz="1400" b="1" dirty="0" smtClean="0">
              <a:solidFill>
                <a:schemeClr val="accent1">
                  <a:lumMod val="50000"/>
                </a:schemeClr>
              </a:solidFill>
              <a:latin typeface="Comic Sans MS" pitchFamily="66" charset="0"/>
            </a:endParaRPr>
          </a:p>
          <a:p>
            <a:pPr algn="ctr">
              <a:spcAft>
                <a:spcPts val="0"/>
              </a:spcAft>
              <a:defRPr/>
            </a:pPr>
            <a:r>
              <a:rPr lang="fr-FR" sz="1400" b="1" dirty="0" err="1" smtClean="0">
                <a:solidFill>
                  <a:schemeClr val="tx2">
                    <a:lumMod val="75000"/>
                  </a:schemeClr>
                </a:solidFill>
                <a:latin typeface="Comic Sans MS" pitchFamily="66" charset="0"/>
              </a:rPr>
              <a:t>Suren</a:t>
            </a:r>
            <a:r>
              <a:rPr lang="fr-FR" sz="1400" b="1" dirty="0" smtClean="0">
                <a:solidFill>
                  <a:schemeClr val="tx2">
                    <a:lumMod val="75000"/>
                  </a:schemeClr>
                </a:solidFill>
                <a:latin typeface="Comic Sans MS" pitchFamily="66" charset="0"/>
              </a:rPr>
              <a:t> </a:t>
            </a:r>
            <a:r>
              <a:rPr lang="fr-FR" sz="1400" b="1" dirty="0" err="1" smtClean="0">
                <a:solidFill>
                  <a:schemeClr val="tx2">
                    <a:lumMod val="75000"/>
                  </a:schemeClr>
                </a:solidFill>
                <a:latin typeface="Comic Sans MS" pitchFamily="66" charset="0"/>
              </a:rPr>
              <a:t>Erkman</a:t>
            </a:r>
            <a:r>
              <a:rPr lang="fr-FR" sz="1400" b="1" dirty="0" smtClean="0">
                <a:solidFill>
                  <a:schemeClr val="tx2">
                    <a:lumMod val="75000"/>
                  </a:schemeClr>
                </a:solidFill>
                <a:latin typeface="Comic Sans MS" pitchFamily="66" charset="0"/>
              </a:rPr>
              <a:t> 1998 « Vers une écologie industrielle »</a:t>
            </a:r>
          </a:p>
        </p:txBody>
      </p:sp>
      <p:sp>
        <p:nvSpPr>
          <p:cNvPr id="3" name="Rectangle à coins arrondis 2"/>
          <p:cNvSpPr/>
          <p:nvPr/>
        </p:nvSpPr>
        <p:spPr>
          <a:xfrm>
            <a:off x="122717" y="5013176"/>
            <a:ext cx="3456384" cy="1584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a:r>
              <a:rPr lang="fr-FR" sz="1600" b="1" dirty="0" smtClean="0">
                <a:solidFill>
                  <a:srgbClr val="002060"/>
                </a:solidFill>
                <a:latin typeface="Comic Sans MS" panose="030F0702030302020204" pitchFamily="66" charset="0"/>
              </a:rPr>
              <a:t>1997 </a:t>
            </a:r>
            <a:r>
              <a:rPr lang="fr-FR" sz="1600" b="1" i="1" dirty="0" smtClean="0">
                <a:solidFill>
                  <a:srgbClr val="002060"/>
                </a:solidFill>
                <a:latin typeface="Comic Sans MS" panose="030F0702030302020204" pitchFamily="66" charset="0"/>
              </a:rPr>
              <a:t>Journal </a:t>
            </a:r>
            <a:r>
              <a:rPr lang="fr-FR" sz="1600" b="1" i="1" dirty="0">
                <a:solidFill>
                  <a:srgbClr val="002060"/>
                </a:solidFill>
                <a:latin typeface="Comic Sans MS" panose="030F0702030302020204" pitchFamily="66" charset="0"/>
              </a:rPr>
              <a:t>of </a:t>
            </a:r>
            <a:r>
              <a:rPr lang="fr-FR" sz="1600" b="1" i="1" dirty="0" err="1">
                <a:solidFill>
                  <a:srgbClr val="002060"/>
                </a:solidFill>
                <a:latin typeface="Comic Sans MS" panose="030F0702030302020204" pitchFamily="66" charset="0"/>
              </a:rPr>
              <a:t>Industrial</a:t>
            </a:r>
            <a:r>
              <a:rPr lang="fr-FR" sz="1600" b="1" i="1" dirty="0">
                <a:solidFill>
                  <a:srgbClr val="002060"/>
                </a:solidFill>
                <a:latin typeface="Comic Sans MS" panose="030F0702030302020204" pitchFamily="66" charset="0"/>
              </a:rPr>
              <a:t> </a:t>
            </a:r>
            <a:r>
              <a:rPr lang="fr-FR" sz="1600" b="1" i="1" dirty="0" err="1" smtClean="0">
                <a:solidFill>
                  <a:srgbClr val="002060"/>
                </a:solidFill>
                <a:latin typeface="Comic Sans MS" panose="030F0702030302020204" pitchFamily="66" charset="0"/>
              </a:rPr>
              <a:t>Ecology</a:t>
            </a:r>
            <a:endParaRPr lang="fr-FR" sz="1600" b="1" i="1" dirty="0" smtClean="0">
              <a:solidFill>
                <a:srgbClr val="002060"/>
              </a:solidFill>
              <a:latin typeface="Comic Sans MS" panose="030F0702030302020204" pitchFamily="66" charset="0"/>
            </a:endParaRPr>
          </a:p>
          <a:p>
            <a:pPr marL="177800"/>
            <a:r>
              <a:rPr lang="fr-FR" sz="1600" b="1" i="1" dirty="0" smtClean="0">
                <a:solidFill>
                  <a:srgbClr val="002060"/>
                </a:solidFill>
                <a:latin typeface="Comic Sans MS" panose="030F0702030302020204" pitchFamily="66" charset="0"/>
              </a:rPr>
              <a:t>2000 Society </a:t>
            </a:r>
            <a:r>
              <a:rPr lang="fr-FR" sz="1600" b="1" i="1" dirty="0">
                <a:solidFill>
                  <a:srgbClr val="002060"/>
                </a:solidFill>
                <a:latin typeface="Comic Sans MS" panose="030F0702030302020204" pitchFamily="66" charset="0"/>
              </a:rPr>
              <a:t>for </a:t>
            </a:r>
            <a:r>
              <a:rPr lang="fr-FR" sz="1600" b="1" i="1" dirty="0" err="1">
                <a:solidFill>
                  <a:srgbClr val="002060"/>
                </a:solidFill>
                <a:latin typeface="Comic Sans MS" panose="030F0702030302020204" pitchFamily="66" charset="0"/>
              </a:rPr>
              <a:t>Industrial</a:t>
            </a:r>
            <a:r>
              <a:rPr lang="fr-FR" sz="1600" b="1" i="1" dirty="0">
                <a:solidFill>
                  <a:srgbClr val="002060"/>
                </a:solidFill>
                <a:latin typeface="Comic Sans MS" panose="030F0702030302020204" pitchFamily="66" charset="0"/>
              </a:rPr>
              <a:t> </a:t>
            </a:r>
            <a:r>
              <a:rPr lang="fr-FR" sz="1600" b="1" i="1" dirty="0" err="1" smtClean="0">
                <a:solidFill>
                  <a:srgbClr val="002060"/>
                </a:solidFill>
                <a:latin typeface="Comic Sans MS" panose="030F0702030302020204" pitchFamily="66" charset="0"/>
              </a:rPr>
              <a:t>Ecology</a:t>
            </a:r>
            <a:endParaRPr lang="fr-FR" sz="1600" b="1" dirty="0">
              <a:solidFill>
                <a:srgbClr val="002060"/>
              </a:solidFill>
              <a:latin typeface="Comic Sans MS" panose="030F0702030302020204" pitchFamily="66" charset="0"/>
            </a:endParaRPr>
          </a:p>
          <a:p>
            <a:pPr marL="177800"/>
            <a:r>
              <a:rPr lang="fr-FR" sz="1600" b="1" dirty="0" smtClean="0">
                <a:solidFill>
                  <a:srgbClr val="002060"/>
                </a:solidFill>
                <a:latin typeface="Comic Sans MS" panose="030F0702030302020204" pitchFamily="66" charset="0"/>
              </a:rPr>
              <a:t>2004</a:t>
            </a:r>
            <a:r>
              <a:rPr lang="fr-FR" sz="1600" b="1" dirty="0">
                <a:solidFill>
                  <a:srgbClr val="002060"/>
                </a:solidFill>
                <a:latin typeface="Comic Sans MS" panose="030F0702030302020204" pitchFamily="66" charset="0"/>
              </a:rPr>
              <a:t> </a:t>
            </a:r>
            <a:r>
              <a:rPr lang="fr-FR" sz="1600" b="1" i="1" dirty="0" smtClean="0">
                <a:solidFill>
                  <a:srgbClr val="002060"/>
                </a:solidFill>
                <a:latin typeface="Comic Sans MS" panose="030F0702030302020204" pitchFamily="66" charset="0"/>
              </a:rPr>
              <a:t>Progress </a:t>
            </a:r>
            <a:r>
              <a:rPr lang="fr-FR" sz="1600" b="1" i="1" dirty="0">
                <a:solidFill>
                  <a:srgbClr val="002060"/>
                </a:solidFill>
                <a:latin typeface="Comic Sans MS" panose="030F0702030302020204" pitchFamily="66" charset="0"/>
              </a:rPr>
              <a:t>in </a:t>
            </a:r>
            <a:r>
              <a:rPr lang="fr-FR" sz="1600" b="1" i="1" dirty="0" err="1">
                <a:solidFill>
                  <a:srgbClr val="002060"/>
                </a:solidFill>
                <a:latin typeface="Comic Sans MS" panose="030F0702030302020204" pitchFamily="66" charset="0"/>
              </a:rPr>
              <a:t>Industrial</a:t>
            </a:r>
            <a:r>
              <a:rPr lang="fr-FR" sz="1600" b="1" i="1" dirty="0">
                <a:solidFill>
                  <a:srgbClr val="002060"/>
                </a:solidFill>
                <a:latin typeface="Comic Sans MS" panose="030F0702030302020204" pitchFamily="66" charset="0"/>
              </a:rPr>
              <a:t> </a:t>
            </a:r>
            <a:r>
              <a:rPr lang="fr-FR" sz="1600" b="1" i="1" dirty="0" err="1">
                <a:solidFill>
                  <a:srgbClr val="002060"/>
                </a:solidFill>
                <a:latin typeface="Comic Sans MS" panose="030F0702030302020204" pitchFamily="66" charset="0"/>
              </a:rPr>
              <a:t>Ecology</a:t>
            </a:r>
            <a:r>
              <a:rPr lang="fr-FR" dirty="0" smtClean="0"/>
              <a:t>.</a:t>
            </a:r>
            <a:endParaRPr lang="fr-FR" dirty="0"/>
          </a:p>
        </p:txBody>
      </p:sp>
      <p:sp>
        <p:nvSpPr>
          <p:cNvPr id="8" name="Rectangle à coins arrondis 7"/>
          <p:cNvSpPr/>
          <p:nvPr/>
        </p:nvSpPr>
        <p:spPr>
          <a:xfrm>
            <a:off x="7472603" y="188640"/>
            <a:ext cx="1311357" cy="626392"/>
          </a:xfrm>
          <a:prstGeom prst="roundRect">
            <a:avLst/>
          </a:prstGeom>
          <a:solidFill>
            <a:srgbClr val="66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002060"/>
                </a:solidFill>
                <a:latin typeface="Comic Sans MS" panose="030F0702030302020204" pitchFamily="66" charset="0"/>
              </a:rPr>
              <a:t>Rappel 1</a:t>
            </a:r>
            <a:endParaRPr lang="fr-FR" sz="2000" b="1" dirty="0">
              <a:solidFill>
                <a:srgbClr val="002060"/>
              </a:solidFill>
              <a:latin typeface="Comic Sans MS" panose="030F0702030302020204" pitchFamily="66"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27784" y="274638"/>
            <a:ext cx="6059016" cy="1143000"/>
          </a:xfrm>
        </p:spPr>
        <p:txBody>
          <a:bodyPr/>
          <a:lstStyle/>
          <a:p>
            <a:pPr algn="r"/>
            <a:r>
              <a:rPr lang="fr-FR" sz="3200" b="1" dirty="0" smtClean="0">
                <a:solidFill>
                  <a:srgbClr val="7030A0"/>
                </a:solidFill>
                <a:latin typeface="Comic Sans MS" pitchFamily="66" charset="0"/>
              </a:rPr>
              <a:t/>
            </a:r>
            <a:br>
              <a:rPr lang="fr-FR" sz="3200" b="1" dirty="0" smtClean="0">
                <a:solidFill>
                  <a:srgbClr val="7030A0"/>
                </a:solidFill>
                <a:latin typeface="Comic Sans MS" pitchFamily="66" charset="0"/>
              </a:rPr>
            </a:br>
            <a:r>
              <a:rPr lang="fr-FR" sz="3200" b="1" dirty="0" smtClean="0">
                <a:solidFill>
                  <a:srgbClr val="669900"/>
                </a:solidFill>
                <a:latin typeface="Comic Sans MS" pitchFamily="66" charset="0"/>
              </a:rPr>
              <a:t>DEI 4 actions complémentaires</a:t>
            </a:r>
            <a:r>
              <a:rPr lang="fr-FR" sz="4000" b="1" dirty="0" smtClean="0">
                <a:solidFill>
                  <a:srgbClr val="669900"/>
                </a:solidFill>
              </a:rPr>
              <a:t> </a:t>
            </a:r>
            <a:r>
              <a:rPr lang="fr-FR" sz="3200" b="1" dirty="0" err="1" smtClean="0">
                <a:solidFill>
                  <a:schemeClr val="accent4">
                    <a:lumMod val="50000"/>
                  </a:schemeClr>
                </a:solidFill>
                <a:latin typeface="Comic Sans MS" pitchFamily="66" charset="0"/>
              </a:rPr>
              <a:t>Erkman</a:t>
            </a:r>
            <a:r>
              <a:rPr lang="fr-FR" sz="3200" b="1" dirty="0" smtClean="0">
                <a:solidFill>
                  <a:schemeClr val="accent4">
                    <a:lumMod val="50000"/>
                  </a:schemeClr>
                </a:solidFill>
                <a:latin typeface="Comic Sans MS" pitchFamily="66" charset="0"/>
              </a:rPr>
              <a:t> </a:t>
            </a:r>
            <a:r>
              <a:rPr lang="fr-FR" sz="4000" b="1" dirty="0" smtClean="0">
                <a:solidFill>
                  <a:srgbClr val="7030A0"/>
                </a:solidFill>
                <a:latin typeface="Comic Sans MS" pitchFamily="66" charset="0"/>
              </a:rPr>
              <a:t/>
            </a:r>
            <a:br>
              <a:rPr lang="fr-FR" sz="4000" b="1" dirty="0" smtClean="0">
                <a:solidFill>
                  <a:srgbClr val="7030A0"/>
                </a:solidFill>
                <a:latin typeface="Comic Sans MS" pitchFamily="66" charset="0"/>
              </a:rPr>
            </a:br>
            <a:endParaRPr lang="fr-FR" sz="4000" b="1" dirty="0">
              <a:solidFill>
                <a:srgbClr val="7030A0"/>
              </a:solidFill>
              <a:latin typeface="Comic Sans MS" pitchFamily="66" charset="0"/>
            </a:endParaRPr>
          </a:p>
        </p:txBody>
      </p:sp>
      <p:sp>
        <p:nvSpPr>
          <p:cNvPr id="3" name="Espace réservé du contenu 2"/>
          <p:cNvSpPr>
            <a:spLocks noGrp="1"/>
          </p:cNvSpPr>
          <p:nvPr>
            <p:ph idx="1"/>
          </p:nvPr>
        </p:nvSpPr>
        <p:spPr>
          <a:xfrm>
            <a:off x="457200" y="1916832"/>
            <a:ext cx="8229600" cy="4824536"/>
          </a:xfrm>
        </p:spPr>
        <p:txBody>
          <a:bodyPr/>
          <a:lstStyle/>
          <a:p>
            <a:pPr marL="514350" lvl="0" indent="-514350">
              <a:buFont typeface="+mj-lt"/>
              <a:buAutoNum type="arabicPeriod"/>
            </a:pPr>
            <a:r>
              <a:rPr lang="fr-FR" sz="2400" dirty="0" smtClean="0">
                <a:solidFill>
                  <a:schemeClr val="tx2">
                    <a:lumMod val="75000"/>
                  </a:schemeClr>
                </a:solidFill>
                <a:latin typeface="Comic Sans MS" pitchFamily="66" charset="0"/>
              </a:rPr>
              <a:t>Valoriser les « déchets » comme des ressources en </a:t>
            </a:r>
            <a:r>
              <a:rPr lang="fr-FR" sz="2400" b="1" dirty="0" smtClean="0">
                <a:solidFill>
                  <a:schemeClr val="tx2">
                    <a:lumMod val="75000"/>
                  </a:schemeClr>
                </a:solidFill>
                <a:latin typeface="Comic Sans MS" pitchFamily="66" charset="0"/>
              </a:rPr>
              <a:t>bouclant</a:t>
            </a:r>
            <a:r>
              <a:rPr lang="fr-FR" sz="2400" dirty="0" smtClean="0">
                <a:solidFill>
                  <a:schemeClr val="tx2">
                    <a:lumMod val="75000"/>
                  </a:schemeClr>
                </a:solidFill>
                <a:latin typeface="Comic Sans MS" pitchFamily="66" charset="0"/>
              </a:rPr>
              <a:t> les cycles de matières et d’énergie,</a:t>
            </a:r>
          </a:p>
          <a:p>
            <a:pPr marL="514350" lvl="0" indent="-514350">
              <a:buFont typeface="+mj-lt"/>
              <a:buAutoNum type="arabicPeriod"/>
            </a:pPr>
            <a:endParaRPr lang="fr-FR" sz="2000" dirty="0" smtClean="0">
              <a:solidFill>
                <a:schemeClr val="tx2">
                  <a:lumMod val="75000"/>
                </a:schemeClr>
              </a:solidFill>
              <a:latin typeface="Comic Sans MS" pitchFamily="66" charset="0"/>
            </a:endParaRPr>
          </a:p>
          <a:p>
            <a:pPr marL="514350" lvl="0" indent="-514350">
              <a:buFont typeface="+mj-lt"/>
              <a:buAutoNum type="arabicPeriod"/>
            </a:pPr>
            <a:r>
              <a:rPr lang="fr-FR" sz="2400" b="1" dirty="0" smtClean="0">
                <a:solidFill>
                  <a:srgbClr val="669900"/>
                </a:solidFill>
                <a:latin typeface="Comic Sans MS" pitchFamily="66" charset="0"/>
              </a:rPr>
              <a:t>Minimiser</a:t>
            </a:r>
            <a:r>
              <a:rPr lang="fr-FR" sz="2400" dirty="0" smtClean="0">
                <a:solidFill>
                  <a:srgbClr val="669900"/>
                </a:solidFill>
                <a:latin typeface="Comic Sans MS" pitchFamily="66" charset="0"/>
              </a:rPr>
              <a:t> les émissions dissipatives (étanchéité des processus de production),</a:t>
            </a:r>
          </a:p>
          <a:p>
            <a:pPr marL="514350" lvl="0" indent="-514350">
              <a:buFont typeface="+mj-lt"/>
              <a:buAutoNum type="arabicPeriod"/>
            </a:pPr>
            <a:endParaRPr lang="fr-FR" sz="2000" dirty="0" smtClean="0">
              <a:solidFill>
                <a:schemeClr val="tx2">
                  <a:lumMod val="75000"/>
                </a:schemeClr>
              </a:solidFill>
              <a:latin typeface="Comic Sans MS" pitchFamily="66" charset="0"/>
            </a:endParaRPr>
          </a:p>
          <a:p>
            <a:pPr marL="514350" lvl="0" indent="-514350">
              <a:buFont typeface="+mj-lt"/>
              <a:buAutoNum type="arabicPeriod"/>
            </a:pPr>
            <a:r>
              <a:rPr lang="fr-FR" sz="2400" b="1" dirty="0" smtClean="0">
                <a:solidFill>
                  <a:schemeClr val="tx2">
                    <a:lumMod val="75000"/>
                  </a:schemeClr>
                </a:solidFill>
                <a:latin typeface="Comic Sans MS" pitchFamily="66" charset="0"/>
              </a:rPr>
              <a:t>Dématérialiser</a:t>
            </a:r>
            <a:r>
              <a:rPr lang="fr-FR" sz="2400" dirty="0" smtClean="0">
                <a:solidFill>
                  <a:schemeClr val="tx2">
                    <a:lumMod val="75000"/>
                  </a:schemeClr>
                </a:solidFill>
                <a:latin typeface="Comic Sans MS" pitchFamily="66" charset="0"/>
              </a:rPr>
              <a:t> les produits et les activités économiques en vendant les services procurés par les biens plutôt que les biens.</a:t>
            </a:r>
          </a:p>
          <a:p>
            <a:pPr marL="514350" lvl="0" indent="-514350">
              <a:buFont typeface="+mj-lt"/>
              <a:buAutoNum type="arabicPeriod"/>
            </a:pPr>
            <a:endParaRPr lang="fr-FR" sz="2000" dirty="0" smtClean="0">
              <a:solidFill>
                <a:schemeClr val="tx2">
                  <a:lumMod val="75000"/>
                </a:schemeClr>
              </a:solidFill>
              <a:latin typeface="Comic Sans MS" pitchFamily="66" charset="0"/>
            </a:endParaRPr>
          </a:p>
          <a:p>
            <a:pPr marL="514350" lvl="0" indent="-514350">
              <a:buFont typeface="+mj-lt"/>
              <a:buAutoNum type="arabicPeriod"/>
            </a:pPr>
            <a:r>
              <a:rPr lang="fr-FR" sz="2400" b="1" dirty="0" err="1" smtClean="0">
                <a:solidFill>
                  <a:srgbClr val="669900"/>
                </a:solidFill>
                <a:latin typeface="Comic Sans MS" pitchFamily="66" charset="0"/>
              </a:rPr>
              <a:t>Décarboner</a:t>
            </a:r>
            <a:r>
              <a:rPr lang="fr-FR" sz="2400" dirty="0" smtClean="0">
                <a:solidFill>
                  <a:srgbClr val="669900"/>
                </a:solidFill>
                <a:latin typeface="Comic Sans MS" pitchFamily="66" charset="0"/>
              </a:rPr>
              <a:t> l’énergie</a:t>
            </a:r>
            <a:r>
              <a:rPr lang="fr-FR" sz="2400" dirty="0" smtClean="0">
                <a:solidFill>
                  <a:schemeClr val="tx2">
                    <a:lumMod val="75000"/>
                  </a:schemeClr>
                </a:solidFill>
                <a:latin typeface="Comic Sans MS" pitchFamily="66" charset="0"/>
              </a:rPr>
              <a:t>.</a:t>
            </a:r>
            <a:endParaRPr lang="fr-FR" sz="2800" dirty="0">
              <a:solidFill>
                <a:schemeClr val="tx2">
                  <a:lumMod val="75000"/>
                </a:schemeClr>
              </a:solidFill>
              <a:latin typeface="Comic Sans MS" pitchFamily="66" charset="0"/>
            </a:endParaRPr>
          </a:p>
        </p:txBody>
      </p:sp>
      <p:sp>
        <p:nvSpPr>
          <p:cNvPr id="4" name="Rectangle à coins arrondis 3"/>
          <p:cNvSpPr/>
          <p:nvPr/>
        </p:nvSpPr>
        <p:spPr>
          <a:xfrm>
            <a:off x="251520" y="218586"/>
            <a:ext cx="2016224" cy="914400"/>
          </a:xfrm>
          <a:prstGeom prst="roundRect">
            <a:avLst/>
          </a:prstGeom>
          <a:solidFill>
            <a:srgbClr val="66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002060"/>
                </a:solidFill>
                <a:latin typeface="Comic Sans MS" panose="030F0702030302020204" pitchFamily="66" charset="0"/>
              </a:rPr>
              <a:t>Rappel 2</a:t>
            </a:r>
            <a:endParaRPr lang="fr-FR" sz="2000" b="1" dirty="0">
              <a:solidFill>
                <a:srgbClr val="002060"/>
              </a:solidFill>
              <a:latin typeface="Comic Sans MS" panose="030F0702030302020204" pitchFamily="66" charset="0"/>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écosystème de type III"/>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627784" y="4005065"/>
            <a:ext cx="6624464" cy="285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8" descr="écosystème de type I"/>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0"/>
            <a:ext cx="6600778" cy="213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écosystème de type II"/>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3688" y="1700808"/>
            <a:ext cx="6428827" cy="246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p:cNvSpPr txBox="1"/>
          <p:nvPr/>
        </p:nvSpPr>
        <p:spPr>
          <a:xfrm>
            <a:off x="971600" y="1268760"/>
            <a:ext cx="335348" cy="769441"/>
          </a:xfrm>
          <a:prstGeom prst="rect">
            <a:avLst/>
          </a:prstGeom>
          <a:noFill/>
        </p:spPr>
        <p:txBody>
          <a:bodyPr wrap="none" rtlCol="0">
            <a:spAutoFit/>
          </a:bodyPr>
          <a:lstStyle/>
          <a:p>
            <a:r>
              <a:rPr lang="fr-FR" sz="4400" b="1" dirty="0" smtClean="0">
                <a:solidFill>
                  <a:srgbClr val="7030A0"/>
                </a:solidFill>
              </a:rPr>
              <a:t>I</a:t>
            </a:r>
            <a:endParaRPr lang="fr-FR" sz="4400" b="1" dirty="0">
              <a:solidFill>
                <a:srgbClr val="7030A0"/>
              </a:solidFill>
            </a:endParaRPr>
          </a:p>
        </p:txBody>
      </p:sp>
      <p:sp>
        <p:nvSpPr>
          <p:cNvPr id="6" name="ZoneTexte 5"/>
          <p:cNvSpPr txBox="1"/>
          <p:nvPr/>
        </p:nvSpPr>
        <p:spPr>
          <a:xfrm>
            <a:off x="2627784" y="3212976"/>
            <a:ext cx="486030" cy="769441"/>
          </a:xfrm>
          <a:prstGeom prst="rect">
            <a:avLst/>
          </a:prstGeom>
          <a:noFill/>
        </p:spPr>
        <p:txBody>
          <a:bodyPr wrap="none" rtlCol="0">
            <a:spAutoFit/>
          </a:bodyPr>
          <a:lstStyle/>
          <a:p>
            <a:r>
              <a:rPr lang="fr-FR" sz="4400" b="1" dirty="0" smtClean="0">
                <a:solidFill>
                  <a:srgbClr val="7030A0"/>
                </a:solidFill>
              </a:rPr>
              <a:t>II</a:t>
            </a:r>
            <a:endParaRPr lang="fr-FR" sz="4400" b="1" dirty="0">
              <a:solidFill>
                <a:srgbClr val="7030A0"/>
              </a:solidFill>
            </a:endParaRPr>
          </a:p>
        </p:txBody>
      </p:sp>
      <p:sp>
        <p:nvSpPr>
          <p:cNvPr id="7" name="ZoneTexte 6"/>
          <p:cNvSpPr txBox="1"/>
          <p:nvPr/>
        </p:nvSpPr>
        <p:spPr>
          <a:xfrm>
            <a:off x="3275856" y="5661248"/>
            <a:ext cx="636713" cy="769441"/>
          </a:xfrm>
          <a:prstGeom prst="rect">
            <a:avLst/>
          </a:prstGeom>
          <a:noFill/>
        </p:spPr>
        <p:txBody>
          <a:bodyPr wrap="none" rtlCol="0">
            <a:spAutoFit/>
          </a:bodyPr>
          <a:lstStyle/>
          <a:p>
            <a:r>
              <a:rPr lang="fr-FR" sz="4400" b="1" dirty="0" smtClean="0">
                <a:solidFill>
                  <a:srgbClr val="7030A0"/>
                </a:solidFill>
              </a:rPr>
              <a:t>III</a:t>
            </a:r>
            <a:endParaRPr lang="fr-FR" sz="4400" b="1" dirty="0">
              <a:solidFill>
                <a:srgbClr val="7030A0"/>
              </a:solidFill>
            </a:endParaRPr>
          </a:p>
        </p:txBody>
      </p:sp>
      <p:sp>
        <p:nvSpPr>
          <p:cNvPr id="8" name="Rectangle à coins arrondis 7"/>
          <p:cNvSpPr/>
          <p:nvPr/>
        </p:nvSpPr>
        <p:spPr>
          <a:xfrm>
            <a:off x="6876256" y="218586"/>
            <a:ext cx="2016224" cy="914400"/>
          </a:xfrm>
          <a:prstGeom prst="roundRect">
            <a:avLst/>
          </a:prstGeom>
          <a:solidFill>
            <a:srgbClr val="66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002060"/>
                </a:solidFill>
                <a:latin typeface="Comic Sans MS" panose="030F0702030302020204" pitchFamily="66" charset="0"/>
              </a:rPr>
              <a:t>Rappel 3</a:t>
            </a:r>
            <a:endParaRPr lang="fr-FR" sz="2000" b="1" dirty="0">
              <a:solidFill>
                <a:srgbClr val="002060"/>
              </a:solidFill>
              <a:latin typeface="Comic Sans MS" panose="030F0702030302020204" pitchFamily="66" charset="0"/>
            </a:endParaRPr>
          </a:p>
        </p:txBody>
      </p:sp>
      <p:sp>
        <p:nvSpPr>
          <p:cNvPr id="9" name="Rectangle à coins arrondis 8"/>
          <p:cNvSpPr/>
          <p:nvPr/>
        </p:nvSpPr>
        <p:spPr>
          <a:xfrm rot="16200000">
            <a:off x="-803381" y="4320360"/>
            <a:ext cx="3306257" cy="914400"/>
          </a:xfrm>
          <a:prstGeom prst="roundRect">
            <a:avLst/>
          </a:prstGeom>
          <a:solidFill>
            <a:schemeClr val="bg1"/>
          </a:solidFill>
          <a:ln w="57150">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rgbClr val="002060"/>
                </a:solidFill>
                <a:latin typeface="Comic Sans MS" panose="030F0702030302020204" pitchFamily="66" charset="0"/>
              </a:rPr>
              <a:t>L’écosystème</a:t>
            </a:r>
          </a:p>
          <a:p>
            <a:pPr algn="ctr"/>
            <a:r>
              <a:rPr lang="fr-FR" sz="2000" b="1" dirty="0" smtClean="0">
                <a:solidFill>
                  <a:srgbClr val="002060"/>
                </a:solidFill>
                <a:latin typeface="Comic Sans MS" panose="030F0702030302020204" pitchFamily="66" charset="0"/>
              </a:rPr>
              <a:t>Métaphore ou analogie</a:t>
            </a:r>
            <a:endParaRPr lang="fr-FR" sz="2000" b="1" dirty="0">
              <a:solidFill>
                <a:srgbClr val="002060"/>
              </a:solidFill>
              <a:latin typeface="Comic Sans MS" panose="030F0702030302020204" pitchFamily="66"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5"/>
          <p:cNvSpPr txBox="1">
            <a:spLocks noChangeArrowheads="1"/>
          </p:cNvSpPr>
          <p:nvPr/>
        </p:nvSpPr>
        <p:spPr bwMode="auto">
          <a:xfrm>
            <a:off x="1116013" y="1773238"/>
            <a:ext cx="7005637"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endParaRPr lang="fr-FR">
              <a:solidFill>
                <a:prstClr val="black"/>
              </a:solidFill>
            </a:endParaRPr>
          </a:p>
          <a:p>
            <a:pPr eaLnBrk="1" hangingPunct="1"/>
            <a:endParaRPr lang="fr-FR">
              <a:solidFill>
                <a:prstClr val="black"/>
              </a:solidFill>
            </a:endParaRPr>
          </a:p>
          <a:p>
            <a:pPr eaLnBrk="1" hangingPunct="1"/>
            <a:endParaRPr lang="fr-FR">
              <a:solidFill>
                <a:prstClr val="black"/>
              </a:solidFill>
            </a:endParaRPr>
          </a:p>
          <a:p>
            <a:pPr eaLnBrk="1" hangingPunct="1"/>
            <a:endParaRPr lang="fr-FR">
              <a:solidFill>
                <a:prstClr val="black"/>
              </a:solidFill>
            </a:endParaRPr>
          </a:p>
          <a:p>
            <a:pPr eaLnBrk="1" hangingPunct="1"/>
            <a:endParaRPr lang="fr-FR">
              <a:solidFill>
                <a:prstClr val="black"/>
              </a:solidFill>
            </a:endParaRPr>
          </a:p>
          <a:p>
            <a:pPr eaLnBrk="1" hangingPunct="1"/>
            <a:endParaRPr lang="fr-FR">
              <a:solidFill>
                <a:prstClr val="black"/>
              </a:solidFill>
            </a:endParaRPr>
          </a:p>
          <a:p>
            <a:pPr eaLnBrk="1" hangingPunct="1"/>
            <a:endParaRPr lang="fr-FR">
              <a:solidFill>
                <a:prstClr val="black"/>
              </a:solidFill>
            </a:endParaRPr>
          </a:p>
          <a:p>
            <a:pPr eaLnBrk="1" hangingPunct="1"/>
            <a:endParaRPr lang="fr-FR">
              <a:solidFill>
                <a:prstClr val="black"/>
              </a:solidFill>
            </a:endParaRPr>
          </a:p>
        </p:txBody>
      </p:sp>
      <p:pic>
        <p:nvPicPr>
          <p:cNvPr id="19462" name="Picture 6" descr="écosystème industriel mature"/>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549274"/>
            <a:ext cx="9144000" cy="4967957"/>
          </a:xfrm>
          <a:prstGeom prst="rect">
            <a:avLst/>
          </a:prstGeom>
          <a:noFill/>
          <a:extLst>
            <a:ext uri="{909E8E84-426E-40dd-AFC4-6F175D3DCCD1}">
              <a14:hiddenFill xmlns:a14="http://schemas.microsoft.com/office/drawing/2010/main">
                <a:solidFill>
                  <a:srgbClr val="FFFFFF"/>
                </a:solidFill>
              </a14:hiddenFill>
            </a:ext>
          </a:extLst>
        </p:spPr>
      </p:pic>
      <p:sp>
        <p:nvSpPr>
          <p:cNvPr id="19463" name="Text Box 7"/>
          <p:cNvSpPr txBox="1">
            <a:spLocks noChangeArrowheads="1"/>
          </p:cNvSpPr>
          <p:nvPr/>
        </p:nvSpPr>
        <p:spPr bwMode="auto">
          <a:xfrm>
            <a:off x="611560" y="5877272"/>
            <a:ext cx="70359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fr-FR" sz="2800" b="1" u="sng" dirty="0">
                <a:solidFill>
                  <a:srgbClr val="7030A0"/>
                </a:solidFill>
                <a:latin typeface="Comic Sans MS" pitchFamily="66" charset="0"/>
              </a:rPr>
              <a:t>Ecosystème industriel </a:t>
            </a:r>
            <a:r>
              <a:rPr lang="fr-FR" sz="2800" b="1" u="sng" dirty="0" smtClean="0">
                <a:solidFill>
                  <a:srgbClr val="7030A0"/>
                </a:solidFill>
                <a:latin typeface="Comic Sans MS" pitchFamily="66" charset="0"/>
              </a:rPr>
              <a:t>mature « idéal »</a:t>
            </a:r>
            <a:endParaRPr lang="fr-FR" sz="2800" b="1" u="sng" dirty="0">
              <a:solidFill>
                <a:srgbClr val="7030A0"/>
              </a:solidFill>
              <a:latin typeface="Comic Sans MS" pitchFamily="66" charset="0"/>
            </a:endParaRPr>
          </a:p>
        </p:txBody>
      </p:sp>
    </p:spTree>
    <p:extLst>
      <p:ext uri="{BB962C8B-B14F-4D97-AF65-F5344CB8AC3E}">
        <p14:creationId xmlns:p14="http://schemas.microsoft.com/office/powerpoint/2010/main" val="9225382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395536" y="2924944"/>
            <a:ext cx="8229600" cy="1143000"/>
          </a:xfrm>
        </p:spPr>
        <p:txBody>
          <a:bodyPr/>
          <a:lstStyle/>
          <a:p>
            <a:r>
              <a:rPr lang="fr-FR" b="1" dirty="0" smtClean="0">
                <a:solidFill>
                  <a:srgbClr val="7030A0"/>
                </a:solidFill>
                <a:latin typeface="Comic Sans MS" panose="030F0702030302020204" pitchFamily="66" charset="0"/>
              </a:rPr>
              <a:t>II Les économistes et l’EI:</a:t>
            </a:r>
            <a:br>
              <a:rPr lang="fr-FR" b="1" dirty="0" smtClean="0">
                <a:solidFill>
                  <a:srgbClr val="7030A0"/>
                </a:solidFill>
                <a:latin typeface="Comic Sans MS" panose="030F0702030302020204" pitchFamily="66" charset="0"/>
              </a:rPr>
            </a:br>
            <a:r>
              <a:rPr lang="fr-FR" b="1" dirty="0" smtClean="0">
                <a:solidFill>
                  <a:srgbClr val="7030A0"/>
                </a:solidFill>
                <a:latin typeface="Comic Sans MS" panose="030F0702030302020204" pitchFamily="66" charset="0"/>
              </a:rPr>
              <a:t>quelles approches?</a:t>
            </a:r>
            <a:endParaRPr lang="fr-FR" b="1" dirty="0">
              <a:solidFill>
                <a:srgbClr val="7030A0"/>
              </a:solidFill>
              <a:latin typeface="Comic Sans MS" panose="030F0702030302020204" pitchFamily="66" charset="0"/>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PT Expose Ecologie indus dimanch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PT Expose Ecologie indus dimanch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Bris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smtClean="0">
            <a:latin typeface="Constantia"/>
            <a:cs typeface="Constantia"/>
          </a:defRPr>
        </a:defPPr>
      </a:lstStyle>
      <a:style>
        <a:lnRef idx="2">
          <a:schemeClr val="dk1"/>
        </a:lnRef>
        <a:fillRef idx="1">
          <a:schemeClr val="lt1"/>
        </a:fillRef>
        <a:effectRef idx="0">
          <a:schemeClr val="dk1"/>
        </a:effectRef>
        <a:fontRef idx="minor">
          <a:schemeClr val="dk1"/>
        </a:fontRef>
      </a:style>
    </a:spDef>
    <a:lnDef>
      <a:spPr>
        <a:ln w="9525" cmpd="sng">
          <a:solidFill>
            <a:schemeClr val="accent6"/>
          </a:solidFill>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Thème Office">
  <a:themeElements>
    <a:clrScheme name="Bris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1400" dirty="0" smtClean="0">
            <a:latin typeface="Constantia"/>
            <a:cs typeface="Constantia"/>
          </a:defRPr>
        </a:defPPr>
      </a:lstStyle>
      <a:style>
        <a:lnRef idx="2">
          <a:schemeClr val="dk1"/>
        </a:lnRef>
        <a:fillRef idx="1">
          <a:schemeClr val="lt1"/>
        </a:fillRef>
        <a:effectRef idx="0">
          <a:schemeClr val="dk1"/>
        </a:effectRef>
        <a:fontRef idx="minor">
          <a:schemeClr val="dk1"/>
        </a:fontRef>
      </a:style>
    </a:spDef>
    <a:lnDef>
      <a:spPr>
        <a:ln w="9525" cmpd="sng">
          <a:solidFill>
            <a:schemeClr val="accent6"/>
          </a:solidFill>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Expose Ecologie indus dimanche</Template>
  <TotalTime>1985</TotalTime>
  <Words>1880</Words>
  <Application>Microsoft Macintosh PowerPoint</Application>
  <PresentationFormat>Présentation à l'écran (4:3)</PresentationFormat>
  <Paragraphs>415</Paragraphs>
  <Slides>44</Slides>
  <Notes>11</Notes>
  <HiddenSlides>0</HiddenSlides>
  <MMClips>0</MMClips>
  <ScaleCrop>false</ScaleCrop>
  <HeadingPairs>
    <vt:vector size="4" baseType="variant">
      <vt:variant>
        <vt:lpstr>Thème</vt:lpstr>
      </vt:variant>
      <vt:variant>
        <vt:i4>4</vt:i4>
      </vt:variant>
      <vt:variant>
        <vt:lpstr>Titres des diapositives</vt:lpstr>
      </vt:variant>
      <vt:variant>
        <vt:i4>44</vt:i4>
      </vt:variant>
    </vt:vector>
  </HeadingPairs>
  <TitlesOfParts>
    <vt:vector size="48" baseType="lpstr">
      <vt:lpstr>PPT Expose Ecologie indus dimanche</vt:lpstr>
      <vt:lpstr>1_PPT Expose Ecologie indus dimanche</vt:lpstr>
      <vt:lpstr>Thème Office</vt:lpstr>
      <vt:lpstr>1_Thème Office</vt:lpstr>
      <vt:lpstr>Séminaire Creg Irstea 5 février 2015</vt:lpstr>
      <vt:lpstr>Les trois interventions du Creg</vt:lpstr>
      <vt:lpstr>Présentation PowerPoint</vt:lpstr>
      <vt:lpstr>I Ecologie industrielle: trois rappels</vt:lpstr>
      <vt:lpstr>Les pionniers de l’EI</vt:lpstr>
      <vt:lpstr> DEI 4 actions complémentaires Erkman  </vt:lpstr>
      <vt:lpstr>Présentation PowerPoint</vt:lpstr>
      <vt:lpstr>Présentation PowerPoint</vt:lpstr>
      <vt:lpstr>II Les économistes et l’EI: quelles approches?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Les Syal-coopératives au Nicaragua  Des stratégies écosystémiques de développement ? Essai méthodologique</vt:lpstr>
      <vt:lpstr>Positionnement en EI, approche écosystémique et implication méthodologique</vt:lpstr>
      <vt:lpstr>Les Syal-Coopératives au Nicaragua :  une organisation écosystémique ?</vt:lpstr>
      <vt:lpstr>Apport méthodologique d’une ouverture disciplinaire</vt:lpstr>
      <vt:lpstr>Construction d’un « panorama motivationnel » étape 1</vt:lpstr>
      <vt:lpstr>Construction d’un « panorama motivationnel » étape 2</vt:lpstr>
      <vt:lpstr>Les Syal-Coopératives au Nicaragua :  Un projet politique </vt:lpstr>
      <vt:lpstr>Des leviers de renforcement de ce style de stratégie de développement ? </vt:lpstr>
      <vt:lpstr>Les Syal-coopératives au Nicaragua  Des stratégies écosystémiques de développement ? Essai méthodologique</vt:lpstr>
      <vt:lpstr>Présentation PowerPoint</vt:lpstr>
      <vt:lpstr>Présentation PowerPoint</vt:lpstr>
      <vt:lpstr>Présentation PowerPoint</vt:lpstr>
      <vt:lpstr>Retour sur la construction de l’EI  Phase 1 Déterminer l’objectif : Réinsérer le système industriel dans la biosphère. Ce qui revient à cesser de penser les activités humaines comme autonomes par rapport à la nature. Et à considérer l’ensemble des activités humaines comme un ensemble d’écosystèmes industriels, devant donc s’insérer dans leur environnement naturel.  Phase 2 Raisonner par analogie en comparant le système industriel à un écosystème, et par suite, l’évolution d’un « écosystème industriel » à l’évolution d’un écosystème en se basant sur une typologie en trois étapes (présentées ci-dessous) Graedel et Allenby, 1995 </vt:lpstr>
      <vt:lpstr>Présentation PowerPoint</vt:lpstr>
      <vt:lpstr>Présentation PowerPoint</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Guy</dc:creator>
  <cp:lastModifiedBy>Chebbi Armel</cp:lastModifiedBy>
  <cp:revision>121</cp:revision>
  <cp:lastPrinted>2014-01-08T08:21:00Z</cp:lastPrinted>
  <dcterms:created xsi:type="dcterms:W3CDTF">2011-12-06T10:30:25Z</dcterms:created>
  <dcterms:modified xsi:type="dcterms:W3CDTF">2015-02-05T12:24:45Z</dcterms:modified>
</cp:coreProperties>
</file>